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Source Code Pro"/>
      <p:regular r:id="rId15"/>
      <p:bold r:id="rId16"/>
      <p:italic r:id="rId17"/>
      <p:boldItalic r:id="rId18"/>
    </p:embeddedFont>
    <p:embeddedFont>
      <p:font typeface="Oswald"/>
      <p:regular r:id="rId19"/>
      <p:bold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swald-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SourceCodePro-regular.fntdata"/><Relationship Id="rId14" Type="http://schemas.openxmlformats.org/officeDocument/2006/relationships/slide" Target="slides/slide9.xml"/><Relationship Id="rId17" Type="http://schemas.openxmlformats.org/officeDocument/2006/relationships/font" Target="fonts/SourceCodePro-italic.fntdata"/><Relationship Id="rId16" Type="http://schemas.openxmlformats.org/officeDocument/2006/relationships/font" Target="fonts/SourceCodePro-bold.fntdata"/><Relationship Id="rId5" Type="http://schemas.openxmlformats.org/officeDocument/2006/relationships/notesMaster" Target="notesMasters/notesMaster1.xml"/><Relationship Id="rId19" Type="http://schemas.openxmlformats.org/officeDocument/2006/relationships/font" Target="fonts/Oswald-regular.fntdata"/><Relationship Id="rId6" Type="http://schemas.openxmlformats.org/officeDocument/2006/relationships/slide" Target="slides/slide1.xml"/><Relationship Id="rId18" Type="http://schemas.openxmlformats.org/officeDocument/2006/relationships/font" Target="fonts/SourceCodePro-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c6f80d1f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c6f80d1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c6f80d1f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c6f80d1f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037cdcd728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037cdcd72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037cdcd728_0_4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037cdcd728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037cdcd728_0_2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037cdcd728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037cdcd728_0_3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037cdcd728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037cdcd728_0_39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037cdcd728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c6f80d1ff_0_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c6f80d1f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037cdcd728_0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037cdcd72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3" name="Google Shape;5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 name="Google Shape;21;p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6" name="Google Shape;26;p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5"/>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5" name="Google Shape;35;p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44" name="Google Shape;44;p9"/>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5" name="Google Shape;45;p9"/>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3.png"/><Relationship Id="rId10" Type="http://schemas.openxmlformats.org/officeDocument/2006/relationships/image" Target="../media/image1.png"/><Relationship Id="rId9"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7.png"/><Relationship Id="rId7" Type="http://schemas.openxmlformats.org/officeDocument/2006/relationships/image" Target="../media/image10.png"/><Relationship Id="rId8"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7.png"/><Relationship Id="rId6" Type="http://schemas.openxmlformats.org/officeDocument/2006/relationships/image" Target="../media/image10.png"/><Relationship Id="rId7"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7.png"/><Relationship Id="rId7" Type="http://schemas.openxmlformats.org/officeDocument/2006/relationships/image" Target="../media/image10.png"/><Relationship Id="rId8"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13.png"/><Relationship Id="rId6" Type="http://schemas.openxmlformats.org/officeDocument/2006/relationships/image" Target="../media/image7.png"/><Relationship Id="rId7" Type="http://schemas.openxmlformats.org/officeDocument/2006/relationships/image" Target="../media/image10.png"/><Relationship Id="rId8"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image" Target="../media/image6.png"/><Relationship Id="rId5" Type="http://schemas.openxmlformats.org/officeDocument/2006/relationships/image" Target="../media/image1.png"/><Relationship Id="rId6" Type="http://schemas.openxmlformats.org/officeDocument/2006/relationships/image" Target="../media/image12.png"/><Relationship Id="rId7" Type="http://schemas.openxmlformats.org/officeDocument/2006/relationships/image" Target="../media/image8.png"/><Relationship Id="rId8"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1" name="Shape 61"/>
        <p:cNvGrpSpPr/>
        <p:nvPr/>
      </p:nvGrpSpPr>
      <p:grpSpPr>
        <a:xfrm>
          <a:off x="0" y="0"/>
          <a:ext cx="0" cy="0"/>
          <a:chOff x="0" y="0"/>
          <a:chExt cx="0" cy="0"/>
        </a:xfrm>
      </p:grpSpPr>
      <p:sp>
        <p:nvSpPr>
          <p:cNvPr id="62" name="Google Shape;62;p13"/>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Medium Fidelity Prototype</a:t>
            </a:r>
            <a:endParaRPr/>
          </a:p>
        </p:txBody>
      </p:sp>
      <p:sp>
        <p:nvSpPr>
          <p:cNvPr id="63" name="Google Shape;63;p13"/>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Honors College Connector App</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pic>
        <p:nvPicPr>
          <p:cNvPr descr="Portrait-oriented black smaptphone" id="68" name="Google Shape;68;p14"/>
          <p:cNvPicPr preferRelativeResize="0"/>
          <p:nvPr/>
        </p:nvPicPr>
        <p:blipFill>
          <a:blip r:embed="rId3">
            <a:alphaModFix/>
          </a:blip>
          <a:stretch>
            <a:fillRect/>
          </a:stretch>
        </p:blipFill>
        <p:spPr>
          <a:xfrm>
            <a:off x="3722575" y="296225"/>
            <a:ext cx="2581224" cy="4551051"/>
          </a:xfrm>
          <a:prstGeom prst="rect">
            <a:avLst/>
          </a:prstGeom>
          <a:noFill/>
          <a:ln>
            <a:noFill/>
          </a:ln>
        </p:spPr>
      </p:pic>
      <p:sp>
        <p:nvSpPr>
          <p:cNvPr id="69" name="Google Shape;69;p14"/>
          <p:cNvSpPr/>
          <p:nvPr/>
        </p:nvSpPr>
        <p:spPr>
          <a:xfrm>
            <a:off x="3848375" y="680875"/>
            <a:ext cx="2316300" cy="3678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User Login</a:t>
            </a:r>
            <a:endParaRPr/>
          </a:p>
        </p:txBody>
      </p:sp>
      <p:sp>
        <p:nvSpPr>
          <p:cNvPr id="71" name="Google Shape;71;p14"/>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Placeholder logo, can be changed</a:t>
            </a:r>
            <a:endParaRPr/>
          </a:p>
          <a:p>
            <a:pPr indent="-304800" lvl="0" marL="457200" rtl="0" algn="l">
              <a:spcBef>
                <a:spcPts val="0"/>
              </a:spcBef>
              <a:spcAft>
                <a:spcPts val="0"/>
              </a:spcAft>
              <a:buSzPts val="1200"/>
              <a:buChar char="-"/>
            </a:pPr>
            <a:r>
              <a:rPr lang="en"/>
              <a:t>Recover Username and Password Options send users to the Oregon State University account recovery portal</a:t>
            </a:r>
            <a:endParaRPr/>
          </a:p>
          <a:p>
            <a:pPr indent="0" lvl="0" marL="457200" rtl="0" algn="l">
              <a:spcBef>
                <a:spcPts val="1600"/>
              </a:spcBef>
              <a:spcAft>
                <a:spcPts val="1600"/>
              </a:spcAft>
              <a:buNone/>
            </a:pPr>
            <a:r>
              <a:t/>
            </a:r>
            <a:endParaRPr/>
          </a:p>
        </p:txBody>
      </p:sp>
      <p:pic>
        <p:nvPicPr>
          <p:cNvPr id="72" name="Google Shape;72;p14"/>
          <p:cNvPicPr preferRelativeResize="0"/>
          <p:nvPr/>
        </p:nvPicPr>
        <p:blipFill>
          <a:blip r:embed="rId4">
            <a:alphaModFix/>
          </a:blip>
          <a:stretch>
            <a:fillRect/>
          </a:stretch>
        </p:blipFill>
        <p:spPr>
          <a:xfrm>
            <a:off x="4299338" y="962350"/>
            <a:ext cx="1414375" cy="1489275"/>
          </a:xfrm>
          <a:prstGeom prst="rect">
            <a:avLst/>
          </a:prstGeom>
          <a:noFill/>
          <a:ln>
            <a:noFill/>
          </a:ln>
        </p:spPr>
      </p:pic>
      <p:sp>
        <p:nvSpPr>
          <p:cNvPr id="73" name="Google Shape;73;p14"/>
          <p:cNvSpPr/>
          <p:nvPr/>
        </p:nvSpPr>
        <p:spPr>
          <a:xfrm>
            <a:off x="4143863" y="2853925"/>
            <a:ext cx="1725300" cy="290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txBox="1"/>
          <p:nvPr/>
        </p:nvSpPr>
        <p:spPr>
          <a:xfrm>
            <a:off x="4063250" y="2620150"/>
            <a:ext cx="1354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Source Code Pro"/>
                <a:ea typeface="Source Code Pro"/>
                <a:cs typeface="Source Code Pro"/>
                <a:sym typeface="Source Code Pro"/>
              </a:rPr>
              <a:t>ONID Username</a:t>
            </a:r>
            <a:endParaRPr sz="900">
              <a:latin typeface="Source Code Pro"/>
              <a:ea typeface="Source Code Pro"/>
              <a:cs typeface="Source Code Pro"/>
              <a:sym typeface="Source Code Pro"/>
            </a:endParaRPr>
          </a:p>
        </p:txBody>
      </p:sp>
      <p:sp>
        <p:nvSpPr>
          <p:cNvPr id="75" name="Google Shape;75;p14"/>
          <p:cNvSpPr/>
          <p:nvPr/>
        </p:nvSpPr>
        <p:spPr>
          <a:xfrm>
            <a:off x="4150525" y="3337500"/>
            <a:ext cx="1725300" cy="290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txBox="1"/>
          <p:nvPr/>
        </p:nvSpPr>
        <p:spPr>
          <a:xfrm>
            <a:off x="4063250" y="3111775"/>
            <a:ext cx="1354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Source Code Pro"/>
                <a:ea typeface="Source Code Pro"/>
                <a:cs typeface="Source Code Pro"/>
                <a:sym typeface="Source Code Pro"/>
              </a:rPr>
              <a:t>ONID Password</a:t>
            </a:r>
            <a:endParaRPr sz="900">
              <a:latin typeface="Source Code Pro"/>
              <a:ea typeface="Source Code Pro"/>
              <a:cs typeface="Source Code Pro"/>
              <a:sym typeface="Source Code Pro"/>
            </a:endParaRPr>
          </a:p>
        </p:txBody>
      </p:sp>
      <p:sp>
        <p:nvSpPr>
          <p:cNvPr id="77" name="Google Shape;77;p14"/>
          <p:cNvSpPr txBox="1"/>
          <p:nvPr/>
        </p:nvSpPr>
        <p:spPr>
          <a:xfrm>
            <a:off x="4949288" y="4036100"/>
            <a:ext cx="1354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900" u="sng">
                <a:solidFill>
                  <a:srgbClr val="FF4D00"/>
                </a:solidFill>
                <a:latin typeface="Source Code Pro"/>
                <a:ea typeface="Source Code Pro"/>
                <a:cs typeface="Source Code Pro"/>
                <a:sym typeface="Source Code Pro"/>
              </a:rPr>
              <a:t>Forgot Password</a:t>
            </a:r>
            <a:endParaRPr b="1" i="1" sz="900" u="sng">
              <a:solidFill>
                <a:srgbClr val="FF4D00"/>
              </a:solidFill>
              <a:latin typeface="Source Code Pro"/>
              <a:ea typeface="Source Code Pro"/>
              <a:cs typeface="Source Code Pro"/>
              <a:sym typeface="Source Code Pro"/>
            </a:endParaRPr>
          </a:p>
        </p:txBody>
      </p:sp>
      <p:sp>
        <p:nvSpPr>
          <p:cNvPr id="78" name="Google Shape;78;p14"/>
          <p:cNvSpPr txBox="1"/>
          <p:nvPr/>
        </p:nvSpPr>
        <p:spPr>
          <a:xfrm>
            <a:off x="3848363" y="4036100"/>
            <a:ext cx="1354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900" u="sng">
                <a:solidFill>
                  <a:srgbClr val="FF4D00"/>
                </a:solidFill>
                <a:latin typeface="Source Code Pro"/>
                <a:ea typeface="Source Code Pro"/>
                <a:cs typeface="Source Code Pro"/>
                <a:sym typeface="Source Code Pro"/>
              </a:rPr>
              <a:t>Forgot Username</a:t>
            </a:r>
            <a:endParaRPr b="1" i="1" sz="900" u="sng">
              <a:solidFill>
                <a:srgbClr val="FF4D00"/>
              </a:solidFill>
              <a:latin typeface="Source Code Pro"/>
              <a:ea typeface="Source Code Pro"/>
              <a:cs typeface="Source Code Pro"/>
              <a:sym typeface="Source Code Pro"/>
            </a:endParaRPr>
          </a:p>
        </p:txBody>
      </p:sp>
      <p:sp>
        <p:nvSpPr>
          <p:cNvPr id="79" name="Google Shape;79;p14"/>
          <p:cNvSpPr/>
          <p:nvPr/>
        </p:nvSpPr>
        <p:spPr>
          <a:xfrm>
            <a:off x="4436725" y="3746002"/>
            <a:ext cx="1152900" cy="290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txBox="1"/>
          <p:nvPr/>
        </p:nvSpPr>
        <p:spPr>
          <a:xfrm>
            <a:off x="4630688" y="3690950"/>
            <a:ext cx="76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Source Code Pro"/>
                <a:ea typeface="Source Code Pro"/>
                <a:cs typeface="Source Code Pro"/>
                <a:sym typeface="Source Code Pro"/>
              </a:rPr>
              <a:t>Login</a:t>
            </a:r>
            <a:endParaRPr>
              <a:solidFill>
                <a:schemeClr val="lt1"/>
              </a:solidFill>
              <a:latin typeface="Source Code Pro"/>
              <a:ea typeface="Source Code Pro"/>
              <a:cs typeface="Source Code Pro"/>
              <a:sym typeface="Source Code Pro"/>
            </a:endParaRPr>
          </a:p>
        </p:txBody>
      </p:sp>
      <p:sp>
        <p:nvSpPr>
          <p:cNvPr id="81" name="Google Shape;81;p14"/>
          <p:cNvSpPr txBox="1"/>
          <p:nvPr/>
        </p:nvSpPr>
        <p:spPr>
          <a:xfrm>
            <a:off x="6230075" y="1331425"/>
            <a:ext cx="1583700" cy="9543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SzPts val="1000"/>
              <a:buFont typeface="Source Code Pro"/>
              <a:buChar char="-"/>
            </a:pPr>
            <a:r>
              <a:rPr lang="en" sz="1000">
                <a:latin typeface="Source Code Pro"/>
                <a:ea typeface="Source Code Pro"/>
                <a:cs typeface="Source Code Pro"/>
                <a:sym typeface="Source Code Pro"/>
              </a:rPr>
              <a:t>Honors college logo will be added once </a:t>
            </a:r>
            <a:r>
              <a:rPr lang="en" sz="1000">
                <a:latin typeface="Source Code Pro"/>
                <a:ea typeface="Source Code Pro"/>
                <a:cs typeface="Source Code Pro"/>
                <a:sym typeface="Source Code Pro"/>
              </a:rPr>
              <a:t>acquired</a:t>
            </a:r>
            <a:endParaRPr sz="1000">
              <a:latin typeface="Source Code Pro"/>
              <a:ea typeface="Source Code Pro"/>
              <a:cs typeface="Source Code Pro"/>
              <a:sym typeface="Source Code Pr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5"/>
          <p:cNvSpPr/>
          <p:nvPr/>
        </p:nvSpPr>
        <p:spPr>
          <a:xfrm>
            <a:off x="3841600" y="3975550"/>
            <a:ext cx="2353200" cy="391200"/>
          </a:xfrm>
          <a:prstGeom prst="rect">
            <a:avLst/>
          </a:prstGeom>
          <a:solidFill>
            <a:schemeClr val="l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5"/>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Homepage / Feed</a:t>
            </a:r>
            <a:endParaRPr/>
          </a:p>
        </p:txBody>
      </p:sp>
      <p:sp>
        <p:nvSpPr>
          <p:cNvPr id="88" name="Google Shape;88;p15"/>
          <p:cNvSpPr txBox="1"/>
          <p:nvPr>
            <p:ph idx="1" type="body"/>
          </p:nvPr>
        </p:nvSpPr>
        <p:spPr>
          <a:xfrm>
            <a:off x="311700" y="1602516"/>
            <a:ext cx="2808000" cy="2950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Presents different feed based on preferences </a:t>
            </a:r>
            <a:endParaRPr/>
          </a:p>
          <a:p>
            <a:pPr indent="-304800" lvl="0" marL="457200" rtl="0" algn="l">
              <a:spcBef>
                <a:spcPts val="0"/>
              </a:spcBef>
              <a:spcAft>
                <a:spcPts val="0"/>
              </a:spcAft>
              <a:buSzPts val="1200"/>
              <a:buChar char="-"/>
            </a:pPr>
            <a:r>
              <a:rPr lang="en"/>
              <a:t>Colors will be limited to OSU colors.</a:t>
            </a:r>
            <a:endParaRPr/>
          </a:p>
          <a:p>
            <a:pPr indent="-304800" lvl="0" marL="457200" rtl="0" algn="l">
              <a:spcBef>
                <a:spcPts val="0"/>
              </a:spcBef>
              <a:spcAft>
                <a:spcPts val="0"/>
              </a:spcAft>
              <a:buSzPts val="1200"/>
              <a:buChar char="-"/>
            </a:pPr>
            <a:r>
              <a:rPr lang="en"/>
              <a:t>Scrollability for viewing more </a:t>
            </a:r>
            <a:r>
              <a:rPr lang="en"/>
              <a:t>than</a:t>
            </a:r>
            <a:r>
              <a:rPr lang="en"/>
              <a:t> 3 entries</a:t>
            </a:r>
            <a:endParaRPr/>
          </a:p>
          <a:p>
            <a:pPr indent="-304800" lvl="0" marL="457200" rtl="0" algn="l">
              <a:spcBef>
                <a:spcPts val="0"/>
              </a:spcBef>
              <a:spcAft>
                <a:spcPts val="0"/>
              </a:spcAft>
              <a:buSzPts val="1200"/>
              <a:buChar char="-"/>
            </a:pPr>
            <a:r>
              <a:rPr lang="en"/>
              <a:t>  Represents the ability to add more events. Only for admin     users.</a:t>
            </a:r>
            <a:endParaRPr/>
          </a:p>
          <a:p>
            <a:pPr indent="-304800" lvl="0" marL="457200" rtl="0" algn="l">
              <a:spcBef>
                <a:spcPts val="0"/>
              </a:spcBef>
              <a:spcAft>
                <a:spcPts val="0"/>
              </a:spcAft>
              <a:buSzPts val="1200"/>
              <a:buChar char="-"/>
            </a:pPr>
            <a:r>
              <a:rPr lang="en"/>
              <a:t>The person amount </a:t>
            </a:r>
            <a:r>
              <a:rPr lang="en"/>
              <a:t>indicates</a:t>
            </a:r>
            <a:r>
              <a:rPr lang="en"/>
              <a:t> how many people have registered for the event thus far.</a:t>
            </a:r>
            <a:endParaRPr/>
          </a:p>
        </p:txBody>
      </p:sp>
      <p:cxnSp>
        <p:nvCxnSpPr>
          <p:cNvPr id="89" name="Google Shape;89;p15"/>
          <p:cNvCxnSpPr>
            <a:stCxn id="90" idx="3"/>
            <a:endCxn id="90" idx="3"/>
          </p:cNvCxnSpPr>
          <p:nvPr/>
        </p:nvCxnSpPr>
        <p:spPr>
          <a:xfrm>
            <a:off x="5875955" y="862070"/>
            <a:ext cx="0" cy="0"/>
          </a:xfrm>
          <a:prstGeom prst="straightConnector1">
            <a:avLst/>
          </a:prstGeom>
          <a:noFill/>
          <a:ln cap="flat" cmpd="sng" w="9525">
            <a:solidFill>
              <a:schemeClr val="dk2"/>
            </a:solidFill>
            <a:prstDash val="solid"/>
            <a:round/>
            <a:headEnd len="med" w="med" type="none"/>
            <a:tailEnd len="med" w="med" type="none"/>
          </a:ln>
        </p:spPr>
      </p:cxnSp>
      <p:cxnSp>
        <p:nvCxnSpPr>
          <p:cNvPr id="91" name="Google Shape;91;p15"/>
          <p:cNvCxnSpPr>
            <a:stCxn id="90" idx="5"/>
            <a:endCxn id="90" idx="5"/>
          </p:cNvCxnSpPr>
          <p:nvPr/>
        </p:nvCxnSpPr>
        <p:spPr>
          <a:xfrm>
            <a:off x="5961445" y="862070"/>
            <a:ext cx="0" cy="0"/>
          </a:xfrm>
          <a:prstGeom prst="straightConnector1">
            <a:avLst/>
          </a:prstGeom>
          <a:noFill/>
          <a:ln cap="flat" cmpd="sng" w="9525">
            <a:solidFill>
              <a:schemeClr val="dk2"/>
            </a:solidFill>
            <a:prstDash val="solid"/>
            <a:round/>
            <a:headEnd len="med" w="med" type="none"/>
            <a:tailEnd len="med" w="med" type="none"/>
          </a:ln>
        </p:spPr>
      </p:cxnSp>
      <p:sp>
        <p:nvSpPr>
          <p:cNvPr id="92" name="Google Shape;92;p15"/>
          <p:cNvSpPr/>
          <p:nvPr/>
        </p:nvSpPr>
        <p:spPr>
          <a:xfrm>
            <a:off x="3782325" y="666075"/>
            <a:ext cx="2410500" cy="3912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 name="Google Shape;93;p15"/>
          <p:cNvPicPr preferRelativeResize="0"/>
          <p:nvPr/>
        </p:nvPicPr>
        <p:blipFill>
          <a:blip r:embed="rId3">
            <a:alphaModFix/>
          </a:blip>
          <a:stretch>
            <a:fillRect/>
          </a:stretch>
        </p:blipFill>
        <p:spPr>
          <a:xfrm>
            <a:off x="3841600" y="694200"/>
            <a:ext cx="2316299" cy="334950"/>
          </a:xfrm>
          <a:prstGeom prst="rect">
            <a:avLst/>
          </a:prstGeom>
          <a:noFill/>
          <a:ln>
            <a:noFill/>
          </a:ln>
        </p:spPr>
      </p:pic>
      <p:sp>
        <p:nvSpPr>
          <p:cNvPr id="94" name="Google Shape;94;p15"/>
          <p:cNvSpPr/>
          <p:nvPr/>
        </p:nvSpPr>
        <p:spPr>
          <a:xfrm>
            <a:off x="3848275" y="1088200"/>
            <a:ext cx="2316300" cy="906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 name="Google Shape;95;p15"/>
          <p:cNvCxnSpPr/>
          <p:nvPr/>
        </p:nvCxnSpPr>
        <p:spPr>
          <a:xfrm>
            <a:off x="5869180" y="847270"/>
            <a:ext cx="0" cy="0"/>
          </a:xfrm>
          <a:prstGeom prst="straightConnector1">
            <a:avLst/>
          </a:prstGeom>
          <a:noFill/>
          <a:ln cap="flat" cmpd="sng" w="9525">
            <a:solidFill>
              <a:schemeClr val="dk2"/>
            </a:solidFill>
            <a:prstDash val="solid"/>
            <a:round/>
            <a:headEnd len="med" w="med" type="none"/>
            <a:tailEnd len="med" w="med" type="none"/>
          </a:ln>
        </p:spPr>
      </p:cxnSp>
      <p:cxnSp>
        <p:nvCxnSpPr>
          <p:cNvPr id="96" name="Google Shape;96;p15"/>
          <p:cNvCxnSpPr/>
          <p:nvPr/>
        </p:nvCxnSpPr>
        <p:spPr>
          <a:xfrm>
            <a:off x="5954670" y="847270"/>
            <a:ext cx="0" cy="0"/>
          </a:xfrm>
          <a:prstGeom prst="straightConnector1">
            <a:avLst/>
          </a:prstGeom>
          <a:noFill/>
          <a:ln cap="flat" cmpd="sng" w="9525">
            <a:solidFill>
              <a:schemeClr val="dk2"/>
            </a:solidFill>
            <a:prstDash val="solid"/>
            <a:round/>
            <a:headEnd len="med" w="med" type="none"/>
            <a:tailEnd len="med" w="med" type="none"/>
          </a:ln>
        </p:spPr>
      </p:cxnSp>
      <p:sp>
        <p:nvSpPr>
          <p:cNvPr id="97" name="Google Shape;97;p15"/>
          <p:cNvSpPr txBox="1"/>
          <p:nvPr/>
        </p:nvSpPr>
        <p:spPr>
          <a:xfrm>
            <a:off x="3841600" y="1128000"/>
            <a:ext cx="1375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Source Code Pro"/>
                <a:ea typeface="Source Code Pro"/>
                <a:cs typeface="Source Code Pro"/>
                <a:sym typeface="Source Code Pro"/>
              </a:rPr>
              <a:t>Event Title</a:t>
            </a:r>
            <a:endParaRPr b="1" sz="1200">
              <a:latin typeface="Source Code Pro"/>
              <a:ea typeface="Source Code Pro"/>
              <a:cs typeface="Source Code Pro"/>
              <a:sym typeface="Source Code Pro"/>
            </a:endParaRPr>
          </a:p>
        </p:txBody>
      </p:sp>
      <p:sp>
        <p:nvSpPr>
          <p:cNvPr id="98" name="Google Shape;98;p15"/>
          <p:cNvSpPr txBox="1"/>
          <p:nvPr/>
        </p:nvSpPr>
        <p:spPr>
          <a:xfrm>
            <a:off x="5145600" y="1128000"/>
            <a:ext cx="1079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Source Code Pro"/>
                <a:ea typeface="Source Code Pro"/>
                <a:cs typeface="Source Code Pro"/>
                <a:sym typeface="Source Code Pro"/>
              </a:rPr>
              <a:t>Date #/#</a:t>
            </a:r>
            <a:endParaRPr b="1" sz="1200">
              <a:latin typeface="Source Code Pro"/>
              <a:ea typeface="Source Code Pro"/>
              <a:cs typeface="Source Code Pro"/>
              <a:sym typeface="Source Code Pro"/>
            </a:endParaRPr>
          </a:p>
        </p:txBody>
      </p:sp>
      <p:sp>
        <p:nvSpPr>
          <p:cNvPr id="99" name="Google Shape;99;p15"/>
          <p:cNvSpPr txBox="1"/>
          <p:nvPr/>
        </p:nvSpPr>
        <p:spPr>
          <a:xfrm>
            <a:off x="3841600" y="1344938"/>
            <a:ext cx="2115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Source Code Pro"/>
                <a:ea typeface="Source Code Pro"/>
                <a:cs typeface="Source Code Pro"/>
                <a:sym typeface="Source Code Pro"/>
              </a:rPr>
              <a:t>Short Description...</a:t>
            </a:r>
            <a:endParaRPr b="1" sz="800">
              <a:latin typeface="Source Code Pro"/>
              <a:ea typeface="Source Code Pro"/>
              <a:cs typeface="Source Code Pro"/>
              <a:sym typeface="Source Code Pro"/>
            </a:endParaRPr>
          </a:p>
        </p:txBody>
      </p:sp>
      <p:sp>
        <p:nvSpPr>
          <p:cNvPr id="100" name="Google Shape;100;p15"/>
          <p:cNvSpPr/>
          <p:nvPr/>
        </p:nvSpPr>
        <p:spPr>
          <a:xfrm>
            <a:off x="5423350" y="1126650"/>
            <a:ext cx="637200" cy="97500"/>
          </a:xfrm>
          <a:prstGeom prst="roundRect">
            <a:avLst>
              <a:gd fmla="val 0"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5"/>
          <p:cNvSpPr txBox="1"/>
          <p:nvPr/>
        </p:nvSpPr>
        <p:spPr>
          <a:xfrm>
            <a:off x="5388400" y="1029150"/>
            <a:ext cx="769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latin typeface="Source Code Pro"/>
                <a:ea typeface="Source Code Pro"/>
                <a:cs typeface="Source Code Pro"/>
                <a:sym typeface="Source Code Pro"/>
              </a:rPr>
              <a:t>Event Type</a:t>
            </a:r>
            <a:endParaRPr b="1" sz="700">
              <a:latin typeface="Source Code Pro"/>
              <a:ea typeface="Source Code Pro"/>
              <a:cs typeface="Source Code Pro"/>
              <a:sym typeface="Source Code Pro"/>
            </a:endParaRPr>
          </a:p>
        </p:txBody>
      </p:sp>
      <p:sp>
        <p:nvSpPr>
          <p:cNvPr id="102" name="Google Shape;102;p15"/>
          <p:cNvSpPr/>
          <p:nvPr/>
        </p:nvSpPr>
        <p:spPr>
          <a:xfrm>
            <a:off x="3854950" y="2045300"/>
            <a:ext cx="2316300" cy="906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5"/>
          <p:cNvSpPr txBox="1"/>
          <p:nvPr/>
        </p:nvSpPr>
        <p:spPr>
          <a:xfrm>
            <a:off x="5152275" y="2085100"/>
            <a:ext cx="1079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25D527"/>
                </a:solidFill>
                <a:latin typeface="Source Code Pro"/>
                <a:ea typeface="Source Code Pro"/>
                <a:cs typeface="Source Code Pro"/>
                <a:sym typeface="Source Code Pro"/>
              </a:rPr>
              <a:t>   </a:t>
            </a:r>
            <a:r>
              <a:rPr b="1" lang="en" sz="1200">
                <a:latin typeface="Source Code Pro"/>
                <a:ea typeface="Source Code Pro"/>
                <a:cs typeface="Source Code Pro"/>
                <a:sym typeface="Source Code Pro"/>
              </a:rPr>
              <a:t>11/19</a:t>
            </a:r>
            <a:endParaRPr b="1" sz="1200">
              <a:latin typeface="Source Code Pro"/>
              <a:ea typeface="Source Code Pro"/>
              <a:cs typeface="Source Code Pro"/>
              <a:sym typeface="Source Code Pro"/>
            </a:endParaRPr>
          </a:p>
        </p:txBody>
      </p:sp>
      <p:sp>
        <p:nvSpPr>
          <p:cNvPr id="104" name="Google Shape;104;p15"/>
          <p:cNvSpPr txBox="1"/>
          <p:nvPr/>
        </p:nvSpPr>
        <p:spPr>
          <a:xfrm>
            <a:off x="3848275" y="2085100"/>
            <a:ext cx="1375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Source Code Pro"/>
                <a:ea typeface="Source Code Pro"/>
                <a:cs typeface="Source Code Pro"/>
                <a:sym typeface="Source Code Pro"/>
              </a:rPr>
              <a:t>AGSCI Panel</a:t>
            </a:r>
            <a:endParaRPr b="1" sz="1200">
              <a:latin typeface="Source Code Pro"/>
              <a:ea typeface="Source Code Pro"/>
              <a:cs typeface="Source Code Pro"/>
              <a:sym typeface="Source Code Pro"/>
            </a:endParaRPr>
          </a:p>
        </p:txBody>
      </p:sp>
      <p:sp>
        <p:nvSpPr>
          <p:cNvPr id="105" name="Google Shape;105;p15"/>
          <p:cNvSpPr txBox="1"/>
          <p:nvPr/>
        </p:nvSpPr>
        <p:spPr>
          <a:xfrm>
            <a:off x="3841600" y="2253125"/>
            <a:ext cx="2265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Source Code Pro"/>
                <a:ea typeface="Source Code Pro"/>
                <a:cs typeface="Source Code Pro"/>
                <a:sym typeface="Source Code Pro"/>
              </a:rPr>
              <a:t>OSU Agricultural Science Panel involving traditional practices...</a:t>
            </a:r>
            <a:endParaRPr b="1" sz="800">
              <a:latin typeface="Source Code Pro"/>
              <a:ea typeface="Source Code Pro"/>
              <a:cs typeface="Source Code Pro"/>
              <a:sym typeface="Source Code Pro"/>
            </a:endParaRPr>
          </a:p>
        </p:txBody>
      </p:sp>
      <p:sp>
        <p:nvSpPr>
          <p:cNvPr id="106" name="Google Shape;106;p15"/>
          <p:cNvSpPr/>
          <p:nvPr/>
        </p:nvSpPr>
        <p:spPr>
          <a:xfrm>
            <a:off x="5423350" y="2094200"/>
            <a:ext cx="637200" cy="97500"/>
          </a:xfrm>
          <a:prstGeom prst="roundRect">
            <a:avLst>
              <a:gd fmla="val 0"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txBox="1"/>
          <p:nvPr/>
        </p:nvSpPr>
        <p:spPr>
          <a:xfrm>
            <a:off x="5487050" y="1986250"/>
            <a:ext cx="670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latin typeface="Source Code Pro"/>
                <a:ea typeface="Source Code Pro"/>
                <a:cs typeface="Source Code Pro"/>
                <a:sym typeface="Source Code Pro"/>
              </a:rPr>
              <a:t>Science</a:t>
            </a:r>
            <a:endParaRPr b="1" sz="700">
              <a:latin typeface="Source Code Pro"/>
              <a:ea typeface="Source Code Pro"/>
              <a:cs typeface="Source Code Pro"/>
              <a:sym typeface="Source Code Pro"/>
            </a:endParaRPr>
          </a:p>
        </p:txBody>
      </p:sp>
      <p:sp>
        <p:nvSpPr>
          <p:cNvPr id="108" name="Google Shape;108;p15"/>
          <p:cNvSpPr/>
          <p:nvPr/>
        </p:nvSpPr>
        <p:spPr>
          <a:xfrm>
            <a:off x="4893150" y="2644800"/>
            <a:ext cx="819300" cy="207000"/>
          </a:xfrm>
          <a:prstGeom prst="roundRect">
            <a:avLst>
              <a:gd fmla="val 16667" name="adj"/>
            </a:avLst>
          </a:prstGeom>
          <a:solidFill>
            <a:schemeClr val="l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5"/>
          <p:cNvSpPr txBox="1"/>
          <p:nvPr/>
        </p:nvSpPr>
        <p:spPr>
          <a:xfrm>
            <a:off x="4893150" y="2571300"/>
            <a:ext cx="1068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Source Code Pro"/>
                <a:ea typeface="Source Code Pro"/>
                <a:cs typeface="Source Code Pro"/>
                <a:sym typeface="Source Code Pro"/>
              </a:rPr>
              <a:t>Register</a:t>
            </a:r>
            <a:endParaRPr b="1" sz="1100">
              <a:latin typeface="Source Code Pro"/>
              <a:ea typeface="Source Code Pro"/>
              <a:cs typeface="Source Code Pro"/>
              <a:sym typeface="Source Code Pro"/>
            </a:endParaRPr>
          </a:p>
        </p:txBody>
      </p:sp>
      <p:sp>
        <p:nvSpPr>
          <p:cNvPr id="110" name="Google Shape;110;p15"/>
          <p:cNvSpPr/>
          <p:nvPr/>
        </p:nvSpPr>
        <p:spPr>
          <a:xfrm>
            <a:off x="3861625" y="3002400"/>
            <a:ext cx="2316300" cy="906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5"/>
          <p:cNvSpPr txBox="1"/>
          <p:nvPr/>
        </p:nvSpPr>
        <p:spPr>
          <a:xfrm>
            <a:off x="3854950" y="3042200"/>
            <a:ext cx="1709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Source Code Pro"/>
                <a:ea typeface="Source Code Pro"/>
                <a:cs typeface="Source Code Pro"/>
                <a:sym typeface="Source Code Pro"/>
              </a:rPr>
              <a:t>HC Resume Review</a:t>
            </a:r>
            <a:endParaRPr b="1" sz="1200">
              <a:latin typeface="Source Code Pro"/>
              <a:ea typeface="Source Code Pro"/>
              <a:cs typeface="Source Code Pro"/>
              <a:sym typeface="Source Code Pro"/>
            </a:endParaRPr>
          </a:p>
        </p:txBody>
      </p:sp>
      <p:sp>
        <p:nvSpPr>
          <p:cNvPr id="112" name="Google Shape;112;p15"/>
          <p:cNvSpPr txBox="1"/>
          <p:nvPr/>
        </p:nvSpPr>
        <p:spPr>
          <a:xfrm>
            <a:off x="5457250" y="3040850"/>
            <a:ext cx="596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Source Code Pro"/>
                <a:ea typeface="Source Code Pro"/>
                <a:cs typeface="Source Code Pro"/>
                <a:sym typeface="Source Code Pro"/>
              </a:rPr>
              <a:t>12/8</a:t>
            </a:r>
            <a:endParaRPr b="1" sz="1200">
              <a:latin typeface="Source Code Pro"/>
              <a:ea typeface="Source Code Pro"/>
              <a:cs typeface="Source Code Pro"/>
              <a:sym typeface="Source Code Pro"/>
            </a:endParaRPr>
          </a:p>
        </p:txBody>
      </p:sp>
      <p:sp>
        <p:nvSpPr>
          <p:cNvPr id="113" name="Google Shape;113;p15"/>
          <p:cNvSpPr txBox="1"/>
          <p:nvPr/>
        </p:nvSpPr>
        <p:spPr>
          <a:xfrm>
            <a:off x="3854950" y="3219624"/>
            <a:ext cx="2316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Source Code Pro"/>
                <a:ea typeface="Source Code Pro"/>
                <a:cs typeface="Source Code Pro"/>
                <a:sym typeface="Source Code Pro"/>
              </a:rPr>
              <a:t>Have an Honors College Representative look over your...</a:t>
            </a:r>
            <a:endParaRPr b="1" sz="800">
              <a:latin typeface="Source Code Pro"/>
              <a:ea typeface="Source Code Pro"/>
              <a:cs typeface="Source Code Pro"/>
              <a:sym typeface="Source Code Pro"/>
            </a:endParaRPr>
          </a:p>
        </p:txBody>
      </p:sp>
      <p:sp>
        <p:nvSpPr>
          <p:cNvPr id="114" name="Google Shape;114;p15"/>
          <p:cNvSpPr/>
          <p:nvPr/>
        </p:nvSpPr>
        <p:spPr>
          <a:xfrm>
            <a:off x="5436700" y="3040850"/>
            <a:ext cx="637200" cy="97500"/>
          </a:xfrm>
          <a:prstGeom prst="roundRect">
            <a:avLst>
              <a:gd fmla="val 0"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5"/>
          <p:cNvSpPr txBox="1"/>
          <p:nvPr/>
        </p:nvSpPr>
        <p:spPr>
          <a:xfrm>
            <a:off x="5425450" y="2943350"/>
            <a:ext cx="8193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latin typeface="Source Code Pro"/>
                <a:ea typeface="Source Code Pro"/>
                <a:cs typeface="Source Code Pro"/>
                <a:sym typeface="Source Code Pro"/>
              </a:rPr>
              <a:t>Workshop</a:t>
            </a:r>
            <a:endParaRPr b="1" sz="700">
              <a:latin typeface="Source Code Pro"/>
              <a:ea typeface="Source Code Pro"/>
              <a:cs typeface="Source Code Pro"/>
              <a:sym typeface="Source Code Pro"/>
            </a:endParaRPr>
          </a:p>
        </p:txBody>
      </p:sp>
      <p:cxnSp>
        <p:nvCxnSpPr>
          <p:cNvPr id="116" name="Google Shape;116;p15"/>
          <p:cNvCxnSpPr/>
          <p:nvPr/>
        </p:nvCxnSpPr>
        <p:spPr>
          <a:xfrm rot="10800000">
            <a:off x="4615500" y="4030225"/>
            <a:ext cx="0" cy="278700"/>
          </a:xfrm>
          <a:prstGeom prst="straightConnector1">
            <a:avLst/>
          </a:prstGeom>
          <a:noFill/>
          <a:ln cap="flat" cmpd="sng" w="19050">
            <a:solidFill>
              <a:schemeClr val="dk2"/>
            </a:solidFill>
            <a:prstDash val="solid"/>
            <a:round/>
            <a:headEnd len="med" w="med" type="none"/>
            <a:tailEnd len="med" w="med" type="none"/>
          </a:ln>
        </p:spPr>
      </p:cxnSp>
      <p:cxnSp>
        <p:nvCxnSpPr>
          <p:cNvPr id="117" name="Google Shape;117;p15"/>
          <p:cNvCxnSpPr/>
          <p:nvPr/>
        </p:nvCxnSpPr>
        <p:spPr>
          <a:xfrm rot="10800000">
            <a:off x="5356550" y="4030200"/>
            <a:ext cx="0" cy="278700"/>
          </a:xfrm>
          <a:prstGeom prst="straightConnector1">
            <a:avLst/>
          </a:prstGeom>
          <a:noFill/>
          <a:ln cap="flat" cmpd="sng" w="19050">
            <a:solidFill>
              <a:schemeClr val="dk2"/>
            </a:solidFill>
            <a:prstDash val="solid"/>
            <a:round/>
            <a:headEnd len="med" w="med" type="none"/>
            <a:tailEnd len="med" w="med" type="none"/>
          </a:ln>
        </p:spPr>
      </p:cxnSp>
      <p:pic>
        <p:nvPicPr>
          <p:cNvPr id="118" name="Google Shape;118;p15"/>
          <p:cNvPicPr preferRelativeResize="0"/>
          <p:nvPr/>
        </p:nvPicPr>
        <p:blipFill>
          <a:blip r:embed="rId4">
            <a:alphaModFix/>
          </a:blip>
          <a:stretch>
            <a:fillRect/>
          </a:stretch>
        </p:blipFill>
        <p:spPr>
          <a:xfrm>
            <a:off x="5570650" y="3997450"/>
            <a:ext cx="369301" cy="369301"/>
          </a:xfrm>
          <a:prstGeom prst="rect">
            <a:avLst/>
          </a:prstGeom>
          <a:noFill/>
          <a:ln>
            <a:noFill/>
          </a:ln>
        </p:spPr>
      </p:pic>
      <p:pic>
        <p:nvPicPr>
          <p:cNvPr id="119" name="Google Shape;119;p15"/>
          <p:cNvPicPr preferRelativeResize="0"/>
          <p:nvPr/>
        </p:nvPicPr>
        <p:blipFill>
          <a:blip r:embed="rId5">
            <a:alphaModFix/>
          </a:blip>
          <a:stretch>
            <a:fillRect/>
          </a:stretch>
        </p:blipFill>
        <p:spPr>
          <a:xfrm>
            <a:off x="5809650" y="4030199"/>
            <a:ext cx="132601" cy="132601"/>
          </a:xfrm>
          <a:prstGeom prst="rect">
            <a:avLst/>
          </a:prstGeom>
          <a:noFill/>
          <a:ln>
            <a:noFill/>
          </a:ln>
        </p:spPr>
      </p:pic>
      <p:sp>
        <p:nvSpPr>
          <p:cNvPr id="120" name="Google Shape;120;p15"/>
          <p:cNvSpPr/>
          <p:nvPr/>
        </p:nvSpPr>
        <p:spPr>
          <a:xfrm>
            <a:off x="4893150" y="3617363"/>
            <a:ext cx="819300" cy="207000"/>
          </a:xfrm>
          <a:prstGeom prst="roundRect">
            <a:avLst>
              <a:gd fmla="val 16667" name="adj"/>
            </a:avLst>
          </a:prstGeom>
          <a:solidFill>
            <a:schemeClr val="l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5"/>
          <p:cNvSpPr txBox="1"/>
          <p:nvPr/>
        </p:nvSpPr>
        <p:spPr>
          <a:xfrm>
            <a:off x="4893150" y="3543863"/>
            <a:ext cx="1068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Source Code Pro"/>
                <a:ea typeface="Source Code Pro"/>
                <a:cs typeface="Source Code Pro"/>
                <a:sym typeface="Source Code Pro"/>
              </a:rPr>
              <a:t>Register</a:t>
            </a:r>
            <a:endParaRPr b="1" sz="1100">
              <a:latin typeface="Source Code Pro"/>
              <a:ea typeface="Source Code Pro"/>
              <a:cs typeface="Source Code Pro"/>
              <a:sym typeface="Source Code Pro"/>
            </a:endParaRPr>
          </a:p>
        </p:txBody>
      </p:sp>
      <p:sp>
        <p:nvSpPr>
          <p:cNvPr id="122" name="Google Shape;122;p15"/>
          <p:cNvSpPr/>
          <p:nvPr/>
        </p:nvSpPr>
        <p:spPr>
          <a:xfrm>
            <a:off x="4272625" y="3617363"/>
            <a:ext cx="485700" cy="207000"/>
          </a:xfrm>
          <a:prstGeom prst="roundRect">
            <a:avLst>
              <a:gd fmla="val 16667" name="adj"/>
            </a:avLst>
          </a:prstGeom>
          <a:solidFill>
            <a:schemeClr val="l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5"/>
          <p:cNvSpPr txBox="1"/>
          <p:nvPr/>
        </p:nvSpPr>
        <p:spPr>
          <a:xfrm>
            <a:off x="4232700" y="3543863"/>
            <a:ext cx="485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Source Code Pro"/>
                <a:ea typeface="Source Code Pro"/>
                <a:cs typeface="Source Code Pro"/>
                <a:sym typeface="Source Code Pro"/>
              </a:rPr>
              <a:t>213</a:t>
            </a:r>
            <a:endParaRPr b="1" sz="1100">
              <a:latin typeface="Source Code Pro"/>
              <a:ea typeface="Source Code Pro"/>
              <a:cs typeface="Source Code Pro"/>
              <a:sym typeface="Source Code Pro"/>
            </a:endParaRPr>
          </a:p>
        </p:txBody>
      </p:sp>
      <p:sp>
        <p:nvSpPr>
          <p:cNvPr id="124" name="Google Shape;124;p15"/>
          <p:cNvSpPr/>
          <p:nvPr/>
        </p:nvSpPr>
        <p:spPr>
          <a:xfrm>
            <a:off x="4613450" y="3657764"/>
            <a:ext cx="63900" cy="507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a:off x="4613450" y="3726863"/>
            <a:ext cx="63900" cy="97500"/>
          </a:xfrm>
          <a:prstGeom prst="roundRect">
            <a:avLst>
              <a:gd fmla="val 16667" name="adj"/>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5"/>
          <p:cNvSpPr/>
          <p:nvPr/>
        </p:nvSpPr>
        <p:spPr>
          <a:xfrm>
            <a:off x="5664900" y="3437425"/>
            <a:ext cx="422100" cy="391200"/>
          </a:xfrm>
          <a:prstGeom prst="ellipse">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5"/>
          <p:cNvSpPr/>
          <p:nvPr/>
        </p:nvSpPr>
        <p:spPr>
          <a:xfrm>
            <a:off x="5725133" y="3507509"/>
            <a:ext cx="301800" cy="256800"/>
          </a:xfrm>
          <a:prstGeom prst="mathPlus">
            <a:avLst>
              <a:gd fmla="val 23520" name="adj1"/>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5"/>
          <p:cNvSpPr/>
          <p:nvPr/>
        </p:nvSpPr>
        <p:spPr>
          <a:xfrm>
            <a:off x="5664900" y="3417475"/>
            <a:ext cx="422100" cy="431100"/>
          </a:xfrm>
          <a:prstGeom prst="donut">
            <a:avLst>
              <a:gd fmla="val 8213"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5"/>
          <p:cNvSpPr/>
          <p:nvPr/>
        </p:nvSpPr>
        <p:spPr>
          <a:xfrm>
            <a:off x="853937" y="3210006"/>
            <a:ext cx="124500" cy="123300"/>
          </a:xfrm>
          <a:prstGeom prst="mathPlus">
            <a:avLst>
              <a:gd fmla="val 23520" name="adj1"/>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5"/>
          <p:cNvSpPr/>
          <p:nvPr/>
        </p:nvSpPr>
        <p:spPr>
          <a:xfrm>
            <a:off x="829175" y="3168150"/>
            <a:ext cx="174000" cy="207000"/>
          </a:xfrm>
          <a:prstGeom prst="donut">
            <a:avLst>
              <a:gd fmla="val 8213"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5"/>
          <p:cNvSpPr/>
          <p:nvPr/>
        </p:nvSpPr>
        <p:spPr>
          <a:xfrm>
            <a:off x="3853375" y="3996700"/>
            <a:ext cx="769500" cy="354000"/>
          </a:xfrm>
          <a:prstGeom prst="frame">
            <a:avLst>
              <a:gd fmla="val 5100" name="adj1"/>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5"/>
          <p:cNvSpPr/>
          <p:nvPr/>
        </p:nvSpPr>
        <p:spPr>
          <a:xfrm>
            <a:off x="4272625" y="2644800"/>
            <a:ext cx="485700" cy="207000"/>
          </a:xfrm>
          <a:prstGeom prst="roundRect">
            <a:avLst>
              <a:gd fmla="val 16667" name="adj"/>
            </a:avLst>
          </a:prstGeom>
          <a:solidFill>
            <a:schemeClr val="l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5"/>
          <p:cNvSpPr txBox="1"/>
          <p:nvPr/>
        </p:nvSpPr>
        <p:spPr>
          <a:xfrm>
            <a:off x="4232700" y="2571300"/>
            <a:ext cx="485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Source Code Pro"/>
                <a:ea typeface="Source Code Pro"/>
                <a:cs typeface="Source Code Pro"/>
                <a:sym typeface="Source Code Pro"/>
              </a:rPr>
              <a:t>122</a:t>
            </a:r>
            <a:endParaRPr b="1" sz="1100">
              <a:latin typeface="Source Code Pro"/>
              <a:ea typeface="Source Code Pro"/>
              <a:cs typeface="Source Code Pro"/>
              <a:sym typeface="Source Code Pro"/>
            </a:endParaRPr>
          </a:p>
        </p:txBody>
      </p:sp>
      <p:sp>
        <p:nvSpPr>
          <p:cNvPr id="134" name="Google Shape;134;p15"/>
          <p:cNvSpPr/>
          <p:nvPr/>
        </p:nvSpPr>
        <p:spPr>
          <a:xfrm>
            <a:off x="4613450" y="2685202"/>
            <a:ext cx="63900" cy="507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5"/>
          <p:cNvSpPr/>
          <p:nvPr/>
        </p:nvSpPr>
        <p:spPr>
          <a:xfrm>
            <a:off x="4613450" y="2754300"/>
            <a:ext cx="63900" cy="97500"/>
          </a:xfrm>
          <a:prstGeom prst="roundRect">
            <a:avLst>
              <a:gd fmla="val 16667" name="adj"/>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5"/>
          <p:cNvSpPr/>
          <p:nvPr/>
        </p:nvSpPr>
        <p:spPr>
          <a:xfrm>
            <a:off x="4893150" y="1667800"/>
            <a:ext cx="819300" cy="207000"/>
          </a:xfrm>
          <a:prstGeom prst="roundRect">
            <a:avLst>
              <a:gd fmla="val 16667" name="adj"/>
            </a:avLst>
          </a:prstGeom>
          <a:solidFill>
            <a:schemeClr val="l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5"/>
          <p:cNvSpPr txBox="1"/>
          <p:nvPr/>
        </p:nvSpPr>
        <p:spPr>
          <a:xfrm>
            <a:off x="4893150" y="1594300"/>
            <a:ext cx="1068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Source Code Pro"/>
                <a:ea typeface="Source Code Pro"/>
                <a:cs typeface="Source Code Pro"/>
                <a:sym typeface="Source Code Pro"/>
              </a:rPr>
              <a:t>Register</a:t>
            </a:r>
            <a:endParaRPr b="1" sz="1100">
              <a:latin typeface="Source Code Pro"/>
              <a:ea typeface="Source Code Pro"/>
              <a:cs typeface="Source Code Pro"/>
              <a:sym typeface="Source Code Pro"/>
            </a:endParaRPr>
          </a:p>
        </p:txBody>
      </p:sp>
      <p:sp>
        <p:nvSpPr>
          <p:cNvPr id="138" name="Google Shape;138;p15"/>
          <p:cNvSpPr/>
          <p:nvPr/>
        </p:nvSpPr>
        <p:spPr>
          <a:xfrm>
            <a:off x="4272625" y="1667800"/>
            <a:ext cx="485700" cy="207000"/>
          </a:xfrm>
          <a:prstGeom prst="roundRect">
            <a:avLst>
              <a:gd fmla="val 16667" name="adj"/>
            </a:avLst>
          </a:prstGeom>
          <a:solidFill>
            <a:schemeClr val="l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5"/>
          <p:cNvSpPr txBox="1"/>
          <p:nvPr/>
        </p:nvSpPr>
        <p:spPr>
          <a:xfrm>
            <a:off x="4232700" y="1594300"/>
            <a:ext cx="485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Source Code Pro"/>
                <a:ea typeface="Source Code Pro"/>
                <a:cs typeface="Source Code Pro"/>
                <a:sym typeface="Source Code Pro"/>
              </a:rPr>
              <a:t>141</a:t>
            </a:r>
            <a:endParaRPr b="1" sz="1100">
              <a:latin typeface="Source Code Pro"/>
              <a:ea typeface="Source Code Pro"/>
              <a:cs typeface="Source Code Pro"/>
              <a:sym typeface="Source Code Pro"/>
            </a:endParaRPr>
          </a:p>
        </p:txBody>
      </p:sp>
      <p:sp>
        <p:nvSpPr>
          <p:cNvPr id="140" name="Google Shape;140;p15"/>
          <p:cNvSpPr/>
          <p:nvPr/>
        </p:nvSpPr>
        <p:spPr>
          <a:xfrm>
            <a:off x="4613450" y="1708202"/>
            <a:ext cx="63900" cy="507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5"/>
          <p:cNvSpPr/>
          <p:nvPr/>
        </p:nvSpPr>
        <p:spPr>
          <a:xfrm>
            <a:off x="4613450" y="1777300"/>
            <a:ext cx="63900" cy="97500"/>
          </a:xfrm>
          <a:prstGeom prst="roundRect">
            <a:avLst>
              <a:gd fmla="val 16667" name="adj"/>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2" name="Google Shape;142;p15"/>
          <p:cNvPicPr preferRelativeResize="0"/>
          <p:nvPr/>
        </p:nvPicPr>
        <p:blipFill>
          <a:blip r:embed="rId6">
            <a:alphaModFix/>
          </a:blip>
          <a:stretch>
            <a:fillRect/>
          </a:stretch>
        </p:blipFill>
        <p:spPr>
          <a:xfrm>
            <a:off x="4838813" y="4030238"/>
            <a:ext cx="301800" cy="291237"/>
          </a:xfrm>
          <a:prstGeom prst="rect">
            <a:avLst/>
          </a:prstGeom>
          <a:noFill/>
          <a:ln>
            <a:noFill/>
          </a:ln>
        </p:spPr>
      </p:pic>
      <p:pic>
        <p:nvPicPr>
          <p:cNvPr id="143" name="Google Shape;143;p15"/>
          <p:cNvPicPr preferRelativeResize="0"/>
          <p:nvPr/>
        </p:nvPicPr>
        <p:blipFill>
          <a:blip r:embed="rId7">
            <a:alphaModFix/>
          </a:blip>
          <a:stretch>
            <a:fillRect/>
          </a:stretch>
        </p:blipFill>
        <p:spPr>
          <a:xfrm flipH="1">
            <a:off x="4053467" y="3985792"/>
            <a:ext cx="369301" cy="369291"/>
          </a:xfrm>
          <a:prstGeom prst="rect">
            <a:avLst/>
          </a:prstGeom>
          <a:noFill/>
          <a:ln>
            <a:noFill/>
          </a:ln>
        </p:spPr>
      </p:pic>
      <p:cxnSp>
        <p:nvCxnSpPr>
          <p:cNvPr id="144" name="Google Shape;144;p15"/>
          <p:cNvCxnSpPr/>
          <p:nvPr/>
        </p:nvCxnSpPr>
        <p:spPr>
          <a:xfrm>
            <a:off x="8832180" y="862070"/>
            <a:ext cx="0" cy="0"/>
          </a:xfrm>
          <a:prstGeom prst="straightConnector1">
            <a:avLst/>
          </a:prstGeom>
          <a:noFill/>
          <a:ln cap="flat" cmpd="sng" w="9525">
            <a:solidFill>
              <a:schemeClr val="dk2"/>
            </a:solidFill>
            <a:prstDash val="solid"/>
            <a:round/>
            <a:headEnd len="med" w="med" type="none"/>
            <a:tailEnd len="med" w="med" type="none"/>
          </a:ln>
        </p:spPr>
      </p:cxnSp>
      <p:cxnSp>
        <p:nvCxnSpPr>
          <p:cNvPr id="145" name="Google Shape;145;p15"/>
          <p:cNvCxnSpPr/>
          <p:nvPr/>
        </p:nvCxnSpPr>
        <p:spPr>
          <a:xfrm>
            <a:off x="8917670" y="862070"/>
            <a:ext cx="0" cy="0"/>
          </a:xfrm>
          <a:prstGeom prst="straightConnector1">
            <a:avLst/>
          </a:prstGeom>
          <a:noFill/>
          <a:ln cap="flat" cmpd="sng" w="9525">
            <a:solidFill>
              <a:schemeClr val="dk2"/>
            </a:solidFill>
            <a:prstDash val="solid"/>
            <a:round/>
            <a:headEnd len="med" w="med" type="none"/>
            <a:tailEnd len="med" w="med" type="none"/>
          </a:ln>
        </p:spPr>
      </p:cxnSp>
      <p:pic>
        <p:nvPicPr>
          <p:cNvPr id="146" name="Google Shape;146;p15"/>
          <p:cNvPicPr preferRelativeResize="0"/>
          <p:nvPr/>
        </p:nvPicPr>
        <p:blipFill>
          <a:blip r:embed="rId3">
            <a:alphaModFix/>
          </a:blip>
          <a:stretch>
            <a:fillRect/>
          </a:stretch>
        </p:blipFill>
        <p:spPr>
          <a:xfrm>
            <a:off x="3848275" y="702450"/>
            <a:ext cx="2316299" cy="334950"/>
          </a:xfrm>
          <a:prstGeom prst="rect">
            <a:avLst/>
          </a:prstGeom>
          <a:noFill/>
          <a:ln>
            <a:noFill/>
          </a:ln>
        </p:spPr>
      </p:pic>
      <p:cxnSp>
        <p:nvCxnSpPr>
          <p:cNvPr id="147" name="Google Shape;147;p15"/>
          <p:cNvCxnSpPr/>
          <p:nvPr/>
        </p:nvCxnSpPr>
        <p:spPr>
          <a:xfrm>
            <a:off x="8825405" y="847270"/>
            <a:ext cx="0" cy="0"/>
          </a:xfrm>
          <a:prstGeom prst="straightConnector1">
            <a:avLst/>
          </a:prstGeom>
          <a:noFill/>
          <a:ln cap="flat" cmpd="sng" w="9525">
            <a:solidFill>
              <a:schemeClr val="dk2"/>
            </a:solidFill>
            <a:prstDash val="solid"/>
            <a:round/>
            <a:headEnd len="med" w="med" type="none"/>
            <a:tailEnd len="med" w="med" type="none"/>
          </a:ln>
        </p:spPr>
      </p:cxnSp>
      <p:cxnSp>
        <p:nvCxnSpPr>
          <p:cNvPr id="148" name="Google Shape;148;p15"/>
          <p:cNvCxnSpPr/>
          <p:nvPr/>
        </p:nvCxnSpPr>
        <p:spPr>
          <a:xfrm>
            <a:off x="8910895" y="847270"/>
            <a:ext cx="0" cy="0"/>
          </a:xfrm>
          <a:prstGeom prst="straightConnector1">
            <a:avLst/>
          </a:prstGeom>
          <a:noFill/>
          <a:ln cap="flat" cmpd="sng" w="9525">
            <a:solidFill>
              <a:schemeClr val="dk2"/>
            </a:solidFill>
            <a:prstDash val="solid"/>
            <a:round/>
            <a:headEnd len="med" w="med" type="none"/>
            <a:tailEnd len="med" w="med" type="none"/>
          </a:ln>
        </p:spPr>
      </p:cxnSp>
      <p:sp>
        <p:nvSpPr>
          <p:cNvPr id="149" name="Google Shape;149;p15"/>
          <p:cNvSpPr/>
          <p:nvPr/>
        </p:nvSpPr>
        <p:spPr>
          <a:xfrm>
            <a:off x="5843975" y="730575"/>
            <a:ext cx="301800" cy="278700"/>
          </a:xfrm>
          <a:prstGeom prst="rect">
            <a:avLst/>
          </a:prstGeom>
          <a:solidFill>
            <a:srgbClr val="EFEFEF"/>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0" name="Google Shape;150;p15"/>
          <p:cNvPicPr preferRelativeResize="0"/>
          <p:nvPr/>
        </p:nvPicPr>
        <p:blipFill>
          <a:blip r:embed="rId8">
            <a:alphaModFix/>
          </a:blip>
          <a:stretch>
            <a:fillRect/>
          </a:stretch>
        </p:blipFill>
        <p:spPr>
          <a:xfrm>
            <a:off x="5843975" y="719025"/>
            <a:ext cx="301800" cy="301800"/>
          </a:xfrm>
          <a:prstGeom prst="rect">
            <a:avLst/>
          </a:prstGeom>
          <a:noFill/>
          <a:ln>
            <a:noFill/>
          </a:ln>
        </p:spPr>
      </p:pic>
      <p:pic>
        <p:nvPicPr>
          <p:cNvPr id="151" name="Google Shape;151;p15"/>
          <p:cNvPicPr preferRelativeResize="0"/>
          <p:nvPr/>
        </p:nvPicPr>
        <p:blipFill>
          <a:blip r:embed="rId9">
            <a:alphaModFix/>
          </a:blip>
          <a:stretch>
            <a:fillRect/>
          </a:stretch>
        </p:blipFill>
        <p:spPr>
          <a:xfrm>
            <a:off x="5559475" y="722705"/>
            <a:ext cx="301800" cy="294445"/>
          </a:xfrm>
          <a:prstGeom prst="rect">
            <a:avLst/>
          </a:prstGeom>
          <a:noFill/>
          <a:ln>
            <a:noFill/>
          </a:ln>
        </p:spPr>
      </p:pic>
      <p:pic>
        <p:nvPicPr>
          <p:cNvPr descr="Portrait-oriented black smaptphone" id="152" name="Google Shape;152;p15"/>
          <p:cNvPicPr preferRelativeResize="0"/>
          <p:nvPr/>
        </p:nvPicPr>
        <p:blipFill>
          <a:blip r:embed="rId10">
            <a:alphaModFix/>
          </a:blip>
          <a:stretch>
            <a:fillRect/>
          </a:stretch>
        </p:blipFill>
        <p:spPr>
          <a:xfrm>
            <a:off x="3722587" y="296225"/>
            <a:ext cx="2581224" cy="4551051"/>
          </a:xfrm>
          <a:prstGeom prst="rect">
            <a:avLst/>
          </a:prstGeom>
          <a:noFill/>
          <a:ln>
            <a:noFill/>
          </a:ln>
        </p:spPr>
      </p:pic>
      <p:sp>
        <p:nvSpPr>
          <p:cNvPr id="153" name="Google Shape;153;p15"/>
          <p:cNvSpPr txBox="1"/>
          <p:nvPr/>
        </p:nvSpPr>
        <p:spPr>
          <a:xfrm>
            <a:off x="6422538" y="763350"/>
            <a:ext cx="1935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Source Code Pro"/>
                <a:ea typeface="Source Code Pro"/>
                <a:cs typeface="Source Code Pro"/>
                <a:sym typeface="Source Code Pro"/>
              </a:rPr>
              <a:t>-now with search filters</a:t>
            </a:r>
            <a:endParaRPr sz="1000">
              <a:latin typeface="Source Code Pro"/>
              <a:ea typeface="Source Code Pro"/>
              <a:cs typeface="Source Code Pro"/>
              <a:sym typeface="Source Code Pr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6"/>
          <p:cNvSpPr/>
          <p:nvPr/>
        </p:nvSpPr>
        <p:spPr>
          <a:xfrm>
            <a:off x="6843050" y="660850"/>
            <a:ext cx="1978500" cy="1382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6"/>
          <p:cNvSpPr/>
          <p:nvPr/>
        </p:nvSpPr>
        <p:spPr>
          <a:xfrm>
            <a:off x="6845675" y="821475"/>
            <a:ext cx="1978500" cy="2913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6"/>
          <p:cNvSpPr/>
          <p:nvPr/>
        </p:nvSpPr>
        <p:spPr>
          <a:xfrm>
            <a:off x="3821800" y="2778188"/>
            <a:ext cx="2363400" cy="1203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6"/>
          <p:cNvSpPr txBox="1"/>
          <p:nvPr/>
        </p:nvSpPr>
        <p:spPr>
          <a:xfrm>
            <a:off x="3851200" y="2419024"/>
            <a:ext cx="2316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800">
              <a:latin typeface="Source Code Pro"/>
              <a:ea typeface="Source Code Pro"/>
              <a:cs typeface="Source Code Pro"/>
              <a:sym typeface="Source Code Pro"/>
            </a:endParaRPr>
          </a:p>
        </p:txBody>
      </p:sp>
      <p:sp>
        <p:nvSpPr>
          <p:cNvPr id="162" name="Google Shape;162;p16"/>
          <p:cNvSpPr/>
          <p:nvPr/>
        </p:nvSpPr>
        <p:spPr>
          <a:xfrm>
            <a:off x="3837725" y="660850"/>
            <a:ext cx="2356800" cy="338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6"/>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Event Creation</a:t>
            </a:r>
            <a:endParaRPr/>
          </a:p>
        </p:txBody>
      </p:sp>
      <p:sp>
        <p:nvSpPr>
          <p:cNvPr id="164" name="Google Shape;164;p16"/>
          <p:cNvSpPr txBox="1"/>
          <p:nvPr>
            <p:ph idx="1" type="body"/>
          </p:nvPr>
        </p:nvSpPr>
        <p:spPr>
          <a:xfrm>
            <a:off x="311700" y="1618201"/>
            <a:ext cx="2808000" cy="1106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Information page for all events</a:t>
            </a:r>
            <a:endParaRPr/>
          </a:p>
          <a:p>
            <a:pPr indent="-304800" lvl="0" marL="457200" rtl="0" algn="l">
              <a:spcBef>
                <a:spcPts val="0"/>
              </a:spcBef>
              <a:spcAft>
                <a:spcPts val="0"/>
              </a:spcAft>
              <a:buSzPts val="1200"/>
              <a:buChar char="-"/>
            </a:pPr>
            <a:r>
              <a:rPr lang="en"/>
              <a:t>Can move # of people attending / workshop somewhere else on the screen if cluttered</a:t>
            </a:r>
            <a:endParaRPr/>
          </a:p>
          <a:p>
            <a:pPr indent="-304800" lvl="0" marL="457200" rtl="0" algn="l">
              <a:spcBef>
                <a:spcPts val="0"/>
              </a:spcBef>
              <a:spcAft>
                <a:spcPts val="0"/>
              </a:spcAft>
              <a:buSzPts val="1200"/>
              <a:buChar char="-"/>
            </a:pPr>
            <a:r>
              <a:rPr lang="en"/>
              <a:t>Event type is a drop down with limited selection to </a:t>
            </a:r>
            <a:r>
              <a:rPr lang="en"/>
              <a:t>promote uniformity.</a:t>
            </a:r>
            <a:r>
              <a:rPr lang="en"/>
              <a:t> </a:t>
            </a:r>
            <a:endParaRPr/>
          </a:p>
          <a:p>
            <a:pPr indent="-304800" lvl="0" marL="457200" rtl="0" algn="l">
              <a:spcBef>
                <a:spcPts val="0"/>
              </a:spcBef>
              <a:spcAft>
                <a:spcPts val="0"/>
              </a:spcAft>
              <a:buSzPts val="1200"/>
              <a:buChar char="-"/>
            </a:pPr>
            <a:r>
              <a:rPr lang="en"/>
              <a:t>Save for later allows admins to create an event and save it for later without publishing it.</a:t>
            </a:r>
            <a:endParaRPr/>
          </a:p>
          <a:p>
            <a:pPr indent="0" lvl="0" marL="457200" rtl="0" algn="l">
              <a:spcBef>
                <a:spcPts val="1600"/>
              </a:spcBef>
              <a:spcAft>
                <a:spcPts val="1600"/>
              </a:spcAft>
              <a:buNone/>
            </a:pPr>
            <a:r>
              <a:t/>
            </a:r>
            <a:endParaRPr/>
          </a:p>
        </p:txBody>
      </p:sp>
      <p:sp>
        <p:nvSpPr>
          <p:cNvPr id="165" name="Google Shape;165;p16"/>
          <p:cNvSpPr/>
          <p:nvPr/>
        </p:nvSpPr>
        <p:spPr>
          <a:xfrm>
            <a:off x="3922250" y="725650"/>
            <a:ext cx="238800" cy="191100"/>
          </a:xfrm>
          <a:prstGeom prst="leftArrow">
            <a:avLst>
              <a:gd fmla="val 50000" name="adj1"/>
              <a:gd fmla="val 50000"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6"/>
          <p:cNvSpPr txBox="1"/>
          <p:nvPr/>
        </p:nvSpPr>
        <p:spPr>
          <a:xfrm>
            <a:off x="4490000" y="629300"/>
            <a:ext cx="1130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Source Code Pro"/>
                <a:ea typeface="Source Code Pro"/>
                <a:cs typeface="Source Code Pro"/>
                <a:sym typeface="Source Code Pro"/>
              </a:rPr>
              <a:t>New Event</a:t>
            </a:r>
            <a:endParaRPr b="1" sz="1800"/>
          </a:p>
        </p:txBody>
      </p:sp>
      <p:cxnSp>
        <p:nvCxnSpPr>
          <p:cNvPr id="167" name="Google Shape;167;p16"/>
          <p:cNvCxnSpPr/>
          <p:nvPr/>
        </p:nvCxnSpPr>
        <p:spPr>
          <a:xfrm>
            <a:off x="5915825" y="773975"/>
            <a:ext cx="199200" cy="0"/>
          </a:xfrm>
          <a:prstGeom prst="straightConnector1">
            <a:avLst/>
          </a:prstGeom>
          <a:noFill/>
          <a:ln cap="flat" cmpd="sng" w="19050">
            <a:solidFill>
              <a:srgbClr val="000000"/>
            </a:solidFill>
            <a:prstDash val="solid"/>
            <a:round/>
            <a:headEnd len="med" w="med" type="none"/>
            <a:tailEnd len="med" w="med" type="none"/>
          </a:ln>
        </p:spPr>
      </p:cxnSp>
      <p:cxnSp>
        <p:nvCxnSpPr>
          <p:cNvPr id="168" name="Google Shape;168;p16"/>
          <p:cNvCxnSpPr/>
          <p:nvPr/>
        </p:nvCxnSpPr>
        <p:spPr>
          <a:xfrm>
            <a:off x="5915825" y="821750"/>
            <a:ext cx="199200" cy="0"/>
          </a:xfrm>
          <a:prstGeom prst="straightConnector1">
            <a:avLst/>
          </a:prstGeom>
          <a:noFill/>
          <a:ln cap="flat" cmpd="sng" w="19050">
            <a:solidFill>
              <a:srgbClr val="000000"/>
            </a:solidFill>
            <a:prstDash val="solid"/>
            <a:round/>
            <a:headEnd len="med" w="med" type="none"/>
            <a:tailEnd len="med" w="med" type="none"/>
          </a:ln>
        </p:spPr>
      </p:cxnSp>
      <p:cxnSp>
        <p:nvCxnSpPr>
          <p:cNvPr id="169" name="Google Shape;169;p16"/>
          <p:cNvCxnSpPr/>
          <p:nvPr/>
        </p:nvCxnSpPr>
        <p:spPr>
          <a:xfrm>
            <a:off x="5915825" y="868425"/>
            <a:ext cx="199200" cy="0"/>
          </a:xfrm>
          <a:prstGeom prst="straightConnector1">
            <a:avLst/>
          </a:prstGeom>
          <a:noFill/>
          <a:ln cap="flat" cmpd="sng" w="19050">
            <a:solidFill>
              <a:srgbClr val="000000"/>
            </a:solidFill>
            <a:prstDash val="solid"/>
            <a:round/>
            <a:headEnd len="med" w="med" type="none"/>
            <a:tailEnd len="med" w="med" type="none"/>
          </a:ln>
        </p:spPr>
      </p:cxnSp>
      <p:sp>
        <p:nvSpPr>
          <p:cNvPr id="170" name="Google Shape;170;p16"/>
          <p:cNvSpPr txBox="1"/>
          <p:nvPr/>
        </p:nvSpPr>
        <p:spPr>
          <a:xfrm>
            <a:off x="3858675" y="2780113"/>
            <a:ext cx="1183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Source Code Pro"/>
                <a:ea typeface="Source Code Pro"/>
                <a:cs typeface="Source Code Pro"/>
                <a:sym typeface="Source Code Pro"/>
              </a:rPr>
              <a:t>Description:</a:t>
            </a:r>
            <a:endParaRPr b="1" sz="1000">
              <a:latin typeface="Source Code Pro"/>
              <a:ea typeface="Source Code Pro"/>
              <a:cs typeface="Source Code Pro"/>
              <a:sym typeface="Source Code Pro"/>
            </a:endParaRPr>
          </a:p>
          <a:p>
            <a:pPr indent="0" lvl="0" marL="0" rtl="0" algn="l">
              <a:spcBef>
                <a:spcPts val="0"/>
              </a:spcBef>
              <a:spcAft>
                <a:spcPts val="0"/>
              </a:spcAft>
              <a:buNone/>
            </a:pPr>
            <a:r>
              <a:rPr b="1" lang="en" sz="1000">
                <a:latin typeface="Source Code Pro"/>
                <a:ea typeface="Source Code Pro"/>
                <a:cs typeface="Source Code Pro"/>
                <a:sym typeface="Source Code Pro"/>
              </a:rPr>
              <a:t>...</a:t>
            </a:r>
            <a:endParaRPr b="1" sz="1000">
              <a:latin typeface="Source Code Pro"/>
              <a:ea typeface="Source Code Pro"/>
              <a:cs typeface="Source Code Pro"/>
              <a:sym typeface="Source Code Pro"/>
            </a:endParaRPr>
          </a:p>
        </p:txBody>
      </p:sp>
      <p:sp>
        <p:nvSpPr>
          <p:cNvPr id="171" name="Google Shape;171;p16"/>
          <p:cNvSpPr/>
          <p:nvPr/>
        </p:nvSpPr>
        <p:spPr>
          <a:xfrm>
            <a:off x="3834425" y="3981950"/>
            <a:ext cx="2363400" cy="391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6"/>
          <p:cNvSpPr/>
          <p:nvPr/>
        </p:nvSpPr>
        <p:spPr>
          <a:xfrm>
            <a:off x="5097700" y="3730350"/>
            <a:ext cx="1010700" cy="191100"/>
          </a:xfrm>
          <a:prstGeom prst="roundRect">
            <a:avLst>
              <a:gd fmla="val 16667" name="adj"/>
            </a:avLst>
          </a:prstGeom>
          <a:solidFill>
            <a:schemeClr val="l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6"/>
          <p:cNvSpPr txBox="1"/>
          <p:nvPr/>
        </p:nvSpPr>
        <p:spPr>
          <a:xfrm>
            <a:off x="5035000" y="3649350"/>
            <a:ext cx="1237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Source Code Pro"/>
                <a:ea typeface="Source Code Pro"/>
                <a:cs typeface="Source Code Pro"/>
                <a:sym typeface="Source Code Pro"/>
              </a:rPr>
              <a:t>Create Event</a:t>
            </a:r>
            <a:endParaRPr b="1" sz="1000">
              <a:latin typeface="Source Code Pro"/>
              <a:ea typeface="Source Code Pro"/>
              <a:cs typeface="Source Code Pro"/>
              <a:sym typeface="Source Code Pro"/>
            </a:endParaRPr>
          </a:p>
        </p:txBody>
      </p:sp>
      <p:cxnSp>
        <p:nvCxnSpPr>
          <p:cNvPr id="174" name="Google Shape;174;p16"/>
          <p:cNvCxnSpPr/>
          <p:nvPr/>
        </p:nvCxnSpPr>
        <p:spPr>
          <a:xfrm rot="10800000">
            <a:off x="4608925" y="4038200"/>
            <a:ext cx="0" cy="278700"/>
          </a:xfrm>
          <a:prstGeom prst="straightConnector1">
            <a:avLst/>
          </a:prstGeom>
          <a:noFill/>
          <a:ln cap="flat" cmpd="sng" w="19050">
            <a:solidFill>
              <a:schemeClr val="dk2"/>
            </a:solidFill>
            <a:prstDash val="solid"/>
            <a:round/>
            <a:headEnd len="med" w="med" type="none"/>
            <a:tailEnd len="med" w="med" type="none"/>
          </a:ln>
        </p:spPr>
      </p:cxnSp>
      <p:cxnSp>
        <p:nvCxnSpPr>
          <p:cNvPr id="175" name="Google Shape;175;p16"/>
          <p:cNvCxnSpPr/>
          <p:nvPr/>
        </p:nvCxnSpPr>
        <p:spPr>
          <a:xfrm rot="10800000">
            <a:off x="5349975" y="4038175"/>
            <a:ext cx="0" cy="278700"/>
          </a:xfrm>
          <a:prstGeom prst="straightConnector1">
            <a:avLst/>
          </a:prstGeom>
          <a:noFill/>
          <a:ln cap="flat" cmpd="sng" w="19050">
            <a:solidFill>
              <a:schemeClr val="dk2"/>
            </a:solidFill>
            <a:prstDash val="solid"/>
            <a:round/>
            <a:headEnd len="med" w="med" type="none"/>
            <a:tailEnd len="med" w="med" type="none"/>
          </a:ln>
        </p:spPr>
      </p:cxnSp>
      <p:pic>
        <p:nvPicPr>
          <p:cNvPr id="176" name="Google Shape;176;p16"/>
          <p:cNvPicPr preferRelativeResize="0"/>
          <p:nvPr/>
        </p:nvPicPr>
        <p:blipFill>
          <a:blip r:embed="rId3">
            <a:alphaModFix/>
          </a:blip>
          <a:stretch>
            <a:fillRect/>
          </a:stretch>
        </p:blipFill>
        <p:spPr>
          <a:xfrm>
            <a:off x="5564075" y="4005425"/>
            <a:ext cx="369301" cy="369301"/>
          </a:xfrm>
          <a:prstGeom prst="rect">
            <a:avLst/>
          </a:prstGeom>
          <a:noFill/>
          <a:ln>
            <a:noFill/>
          </a:ln>
        </p:spPr>
      </p:pic>
      <p:pic>
        <p:nvPicPr>
          <p:cNvPr id="177" name="Google Shape;177;p16"/>
          <p:cNvPicPr preferRelativeResize="0"/>
          <p:nvPr/>
        </p:nvPicPr>
        <p:blipFill>
          <a:blip r:embed="rId4">
            <a:alphaModFix/>
          </a:blip>
          <a:stretch>
            <a:fillRect/>
          </a:stretch>
        </p:blipFill>
        <p:spPr>
          <a:xfrm>
            <a:off x="5803075" y="4038174"/>
            <a:ext cx="132601" cy="132601"/>
          </a:xfrm>
          <a:prstGeom prst="rect">
            <a:avLst/>
          </a:prstGeom>
          <a:noFill/>
          <a:ln>
            <a:noFill/>
          </a:ln>
        </p:spPr>
      </p:pic>
      <p:sp>
        <p:nvSpPr>
          <p:cNvPr id="178" name="Google Shape;178;p16"/>
          <p:cNvSpPr/>
          <p:nvPr/>
        </p:nvSpPr>
        <p:spPr>
          <a:xfrm>
            <a:off x="4794125" y="1080688"/>
            <a:ext cx="1320900" cy="207000"/>
          </a:xfrm>
          <a:prstGeom prst="roundRect">
            <a:avLst>
              <a:gd fmla="val 16667" name="adj"/>
            </a:avLst>
          </a:prstGeom>
          <a:solidFill>
            <a:schemeClr val="l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6"/>
          <p:cNvSpPr txBox="1"/>
          <p:nvPr/>
        </p:nvSpPr>
        <p:spPr>
          <a:xfrm>
            <a:off x="3834425" y="1013363"/>
            <a:ext cx="1638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Source Code Pro"/>
                <a:ea typeface="Source Code Pro"/>
                <a:cs typeface="Source Code Pro"/>
                <a:sym typeface="Source Code Pro"/>
              </a:rPr>
              <a:t>Event Name</a:t>
            </a:r>
            <a:endParaRPr b="1" sz="1000">
              <a:latin typeface="Source Code Pro"/>
              <a:ea typeface="Source Code Pro"/>
              <a:cs typeface="Source Code Pro"/>
              <a:sym typeface="Source Code Pro"/>
            </a:endParaRPr>
          </a:p>
        </p:txBody>
      </p:sp>
      <p:sp>
        <p:nvSpPr>
          <p:cNvPr id="180" name="Google Shape;180;p16"/>
          <p:cNvSpPr/>
          <p:nvPr/>
        </p:nvSpPr>
        <p:spPr>
          <a:xfrm>
            <a:off x="3922250" y="2228275"/>
            <a:ext cx="1057500" cy="207000"/>
          </a:xfrm>
          <a:prstGeom prst="roundRect">
            <a:avLst>
              <a:gd fmla="val 16667" name="adj"/>
            </a:avLst>
          </a:prstGeom>
          <a:solidFill>
            <a:schemeClr val="l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6"/>
          <p:cNvSpPr txBox="1"/>
          <p:nvPr/>
        </p:nvSpPr>
        <p:spPr>
          <a:xfrm>
            <a:off x="3922250" y="2162425"/>
            <a:ext cx="1604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Source Code Pro"/>
                <a:ea typeface="Source Code Pro"/>
                <a:cs typeface="Source Code Pro"/>
                <a:sym typeface="Source Code Pro"/>
              </a:rPr>
              <a:t>Upload Photo</a:t>
            </a:r>
            <a:endParaRPr b="1" sz="1000">
              <a:latin typeface="Source Code Pro"/>
              <a:ea typeface="Source Code Pro"/>
              <a:cs typeface="Source Code Pro"/>
              <a:sym typeface="Source Code Pro"/>
            </a:endParaRPr>
          </a:p>
        </p:txBody>
      </p:sp>
      <p:sp>
        <p:nvSpPr>
          <p:cNvPr id="182" name="Google Shape;182;p16"/>
          <p:cNvSpPr/>
          <p:nvPr/>
        </p:nvSpPr>
        <p:spPr>
          <a:xfrm>
            <a:off x="4794125" y="1348988"/>
            <a:ext cx="1320900" cy="207000"/>
          </a:xfrm>
          <a:prstGeom prst="roundRect">
            <a:avLst>
              <a:gd fmla="val 16667" name="adj"/>
            </a:avLst>
          </a:prstGeom>
          <a:solidFill>
            <a:schemeClr val="l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6"/>
          <p:cNvSpPr/>
          <p:nvPr/>
        </p:nvSpPr>
        <p:spPr>
          <a:xfrm>
            <a:off x="4793813" y="1639875"/>
            <a:ext cx="633900" cy="207000"/>
          </a:xfrm>
          <a:prstGeom prst="roundRect">
            <a:avLst>
              <a:gd fmla="val 16667" name="adj"/>
            </a:avLst>
          </a:prstGeom>
          <a:solidFill>
            <a:schemeClr val="l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6"/>
          <p:cNvSpPr txBox="1"/>
          <p:nvPr/>
        </p:nvSpPr>
        <p:spPr>
          <a:xfrm>
            <a:off x="3834425" y="1286963"/>
            <a:ext cx="1638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Source Code Pro"/>
                <a:ea typeface="Source Code Pro"/>
                <a:cs typeface="Source Code Pro"/>
                <a:sym typeface="Source Code Pro"/>
              </a:rPr>
              <a:t>Location</a:t>
            </a:r>
            <a:endParaRPr b="1" sz="1000">
              <a:latin typeface="Source Code Pro"/>
              <a:ea typeface="Source Code Pro"/>
              <a:cs typeface="Source Code Pro"/>
              <a:sym typeface="Source Code Pro"/>
            </a:endParaRPr>
          </a:p>
        </p:txBody>
      </p:sp>
      <p:sp>
        <p:nvSpPr>
          <p:cNvPr id="185" name="Google Shape;185;p16"/>
          <p:cNvSpPr txBox="1"/>
          <p:nvPr/>
        </p:nvSpPr>
        <p:spPr>
          <a:xfrm>
            <a:off x="3823950" y="1574025"/>
            <a:ext cx="942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Source Code Pro"/>
                <a:ea typeface="Source Code Pro"/>
                <a:cs typeface="Source Code Pro"/>
                <a:sym typeface="Source Code Pro"/>
              </a:rPr>
              <a:t>Day/Time</a:t>
            </a:r>
            <a:endParaRPr b="1" sz="1000">
              <a:latin typeface="Source Code Pro"/>
              <a:ea typeface="Source Code Pro"/>
              <a:cs typeface="Source Code Pro"/>
              <a:sym typeface="Source Code Pro"/>
            </a:endParaRPr>
          </a:p>
        </p:txBody>
      </p:sp>
      <p:sp>
        <p:nvSpPr>
          <p:cNvPr id="186" name="Google Shape;186;p16"/>
          <p:cNvSpPr/>
          <p:nvPr/>
        </p:nvSpPr>
        <p:spPr>
          <a:xfrm>
            <a:off x="5471100" y="1639875"/>
            <a:ext cx="633900" cy="207000"/>
          </a:xfrm>
          <a:prstGeom prst="roundRect">
            <a:avLst>
              <a:gd fmla="val 16667" name="adj"/>
            </a:avLst>
          </a:prstGeom>
          <a:solidFill>
            <a:schemeClr val="l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6"/>
          <p:cNvSpPr/>
          <p:nvPr/>
        </p:nvSpPr>
        <p:spPr>
          <a:xfrm>
            <a:off x="4794125" y="1930738"/>
            <a:ext cx="1320900" cy="207000"/>
          </a:xfrm>
          <a:prstGeom prst="roundRect">
            <a:avLst>
              <a:gd fmla="val 16667" name="adj"/>
            </a:avLst>
          </a:prstGeom>
          <a:solidFill>
            <a:schemeClr val="l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6"/>
          <p:cNvSpPr txBox="1"/>
          <p:nvPr/>
        </p:nvSpPr>
        <p:spPr>
          <a:xfrm>
            <a:off x="3821800" y="1853000"/>
            <a:ext cx="108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Source Code Pro"/>
                <a:ea typeface="Source Code Pro"/>
                <a:cs typeface="Source Code Pro"/>
                <a:sym typeface="Source Code Pro"/>
              </a:rPr>
              <a:t>Event Type</a:t>
            </a:r>
            <a:endParaRPr b="1" sz="1000">
              <a:latin typeface="Source Code Pro"/>
              <a:ea typeface="Source Code Pro"/>
              <a:cs typeface="Source Code Pro"/>
              <a:sym typeface="Source Code Pro"/>
            </a:endParaRPr>
          </a:p>
        </p:txBody>
      </p:sp>
      <p:sp>
        <p:nvSpPr>
          <p:cNvPr id="189" name="Google Shape;189;p16"/>
          <p:cNvSpPr/>
          <p:nvPr/>
        </p:nvSpPr>
        <p:spPr>
          <a:xfrm>
            <a:off x="5084975" y="2228275"/>
            <a:ext cx="955800" cy="207000"/>
          </a:xfrm>
          <a:prstGeom prst="roundRect">
            <a:avLst>
              <a:gd fmla="val 16667" name="adj"/>
            </a:avLst>
          </a:prstGeom>
          <a:solidFill>
            <a:schemeClr val="l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6"/>
          <p:cNvSpPr txBox="1"/>
          <p:nvPr/>
        </p:nvSpPr>
        <p:spPr>
          <a:xfrm>
            <a:off x="5084975" y="2162425"/>
            <a:ext cx="1264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Source Code Pro"/>
                <a:ea typeface="Source Code Pro"/>
                <a:cs typeface="Source Code Pro"/>
                <a:sym typeface="Source Code Pro"/>
              </a:rPr>
              <a:t>Pick Color</a:t>
            </a:r>
            <a:endParaRPr b="1" sz="1000">
              <a:latin typeface="Source Code Pro"/>
              <a:ea typeface="Source Code Pro"/>
              <a:cs typeface="Source Code Pro"/>
              <a:sym typeface="Source Code Pro"/>
            </a:endParaRPr>
          </a:p>
        </p:txBody>
      </p:sp>
      <p:pic>
        <p:nvPicPr>
          <p:cNvPr id="191" name="Google Shape;191;p16"/>
          <p:cNvPicPr preferRelativeResize="0"/>
          <p:nvPr/>
        </p:nvPicPr>
        <p:blipFill>
          <a:blip r:embed="rId5">
            <a:alphaModFix/>
          </a:blip>
          <a:stretch>
            <a:fillRect/>
          </a:stretch>
        </p:blipFill>
        <p:spPr>
          <a:xfrm>
            <a:off x="4838813" y="4030238"/>
            <a:ext cx="301800" cy="291237"/>
          </a:xfrm>
          <a:prstGeom prst="rect">
            <a:avLst/>
          </a:prstGeom>
          <a:noFill/>
          <a:ln>
            <a:noFill/>
          </a:ln>
        </p:spPr>
      </p:pic>
      <p:sp>
        <p:nvSpPr>
          <p:cNvPr id="192" name="Google Shape;192;p16"/>
          <p:cNvSpPr/>
          <p:nvPr/>
        </p:nvSpPr>
        <p:spPr>
          <a:xfrm rot="10800000">
            <a:off x="4901800" y="2004275"/>
            <a:ext cx="96300" cy="66600"/>
          </a:xfrm>
          <a:prstGeom prst="triangle">
            <a:avLst>
              <a:gd fmla="val 50000" name="adj"/>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6"/>
          <p:cNvSpPr/>
          <p:nvPr/>
        </p:nvSpPr>
        <p:spPr>
          <a:xfrm>
            <a:off x="3885375" y="3730350"/>
            <a:ext cx="1130400" cy="191100"/>
          </a:xfrm>
          <a:prstGeom prst="roundRect">
            <a:avLst>
              <a:gd fmla="val 16667" name="adj"/>
            </a:avLst>
          </a:prstGeom>
          <a:solidFill>
            <a:schemeClr val="l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6"/>
          <p:cNvSpPr txBox="1"/>
          <p:nvPr/>
        </p:nvSpPr>
        <p:spPr>
          <a:xfrm>
            <a:off x="3821800" y="3656550"/>
            <a:ext cx="1421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Source Code Pro"/>
                <a:ea typeface="Source Code Pro"/>
                <a:cs typeface="Source Code Pro"/>
                <a:sym typeface="Source Code Pro"/>
              </a:rPr>
              <a:t>Save for later</a:t>
            </a:r>
            <a:endParaRPr b="1" sz="1000">
              <a:latin typeface="Source Code Pro"/>
              <a:ea typeface="Source Code Pro"/>
              <a:cs typeface="Source Code Pro"/>
              <a:sym typeface="Source Code Pro"/>
            </a:endParaRPr>
          </a:p>
        </p:txBody>
      </p:sp>
      <p:pic>
        <p:nvPicPr>
          <p:cNvPr id="195" name="Google Shape;195;p16"/>
          <p:cNvPicPr preferRelativeResize="0"/>
          <p:nvPr/>
        </p:nvPicPr>
        <p:blipFill>
          <a:blip r:embed="rId6">
            <a:alphaModFix/>
          </a:blip>
          <a:stretch>
            <a:fillRect/>
          </a:stretch>
        </p:blipFill>
        <p:spPr>
          <a:xfrm flipH="1">
            <a:off x="4053467" y="3985792"/>
            <a:ext cx="369301" cy="369291"/>
          </a:xfrm>
          <a:prstGeom prst="rect">
            <a:avLst/>
          </a:prstGeom>
          <a:noFill/>
          <a:ln>
            <a:noFill/>
          </a:ln>
        </p:spPr>
      </p:pic>
      <p:sp>
        <p:nvSpPr>
          <p:cNvPr id="196" name="Google Shape;196;p16"/>
          <p:cNvSpPr/>
          <p:nvPr/>
        </p:nvSpPr>
        <p:spPr>
          <a:xfrm>
            <a:off x="5243200" y="2503250"/>
            <a:ext cx="861900" cy="207000"/>
          </a:xfrm>
          <a:prstGeom prst="roundRect">
            <a:avLst>
              <a:gd fmla="val 16667" name="adj"/>
            </a:avLst>
          </a:prstGeom>
          <a:solidFill>
            <a:schemeClr val="l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6"/>
          <p:cNvSpPr txBox="1"/>
          <p:nvPr/>
        </p:nvSpPr>
        <p:spPr>
          <a:xfrm>
            <a:off x="3865525" y="2425675"/>
            <a:ext cx="1486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Source Code Pro"/>
                <a:ea typeface="Source Code Pro"/>
                <a:cs typeface="Source Code Pro"/>
                <a:sym typeface="Source Code Pro"/>
              </a:rPr>
              <a:t>Qualtrics Link:</a:t>
            </a:r>
            <a:endParaRPr b="1" sz="1100">
              <a:latin typeface="Source Code Pro"/>
              <a:ea typeface="Source Code Pro"/>
              <a:cs typeface="Source Code Pro"/>
              <a:sym typeface="Source Code Pro"/>
            </a:endParaRPr>
          </a:p>
        </p:txBody>
      </p:sp>
      <p:sp>
        <p:nvSpPr>
          <p:cNvPr id="198" name="Google Shape;198;p16"/>
          <p:cNvSpPr/>
          <p:nvPr/>
        </p:nvSpPr>
        <p:spPr>
          <a:xfrm>
            <a:off x="6388775" y="660850"/>
            <a:ext cx="369300" cy="1410000"/>
          </a:xfrm>
          <a:prstGeom prst="leftBrace">
            <a:avLst>
              <a:gd fmla="val 50000" name="adj1"/>
              <a:gd fmla="val 433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6"/>
          <p:cNvSpPr txBox="1"/>
          <p:nvPr/>
        </p:nvSpPr>
        <p:spPr>
          <a:xfrm>
            <a:off x="7220275" y="774675"/>
            <a:ext cx="1320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FFFFFF"/>
                </a:solidFill>
                <a:latin typeface="Source Code Pro"/>
                <a:ea typeface="Source Code Pro"/>
                <a:cs typeface="Source Code Pro"/>
                <a:sym typeface="Source Code Pro"/>
              </a:rPr>
              <a:t>John R. Doe</a:t>
            </a:r>
            <a:endParaRPr b="1" sz="1300">
              <a:solidFill>
                <a:srgbClr val="FFFFFF"/>
              </a:solidFill>
              <a:latin typeface="Source Code Pro"/>
              <a:ea typeface="Source Code Pro"/>
              <a:cs typeface="Source Code Pro"/>
              <a:sym typeface="Source Code Pro"/>
            </a:endParaRPr>
          </a:p>
        </p:txBody>
      </p:sp>
      <p:sp>
        <p:nvSpPr>
          <p:cNvPr id="200" name="Google Shape;200;p16"/>
          <p:cNvSpPr/>
          <p:nvPr/>
        </p:nvSpPr>
        <p:spPr>
          <a:xfrm>
            <a:off x="7540725" y="1770425"/>
            <a:ext cx="567600" cy="207000"/>
          </a:xfrm>
          <a:prstGeom prst="roundRect">
            <a:avLst>
              <a:gd fmla="val 16667" name="adj"/>
            </a:avLst>
          </a:prstGeom>
          <a:solidFill>
            <a:schemeClr val="accent4"/>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6"/>
          <p:cNvSpPr txBox="1"/>
          <p:nvPr/>
        </p:nvSpPr>
        <p:spPr>
          <a:xfrm>
            <a:off x="7499875" y="1704563"/>
            <a:ext cx="1068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Source Code Pro"/>
                <a:ea typeface="Source Code Pro"/>
                <a:cs typeface="Source Code Pro"/>
                <a:sym typeface="Source Code Pro"/>
              </a:rPr>
              <a:t>Logout</a:t>
            </a:r>
            <a:endParaRPr b="1" sz="1000">
              <a:latin typeface="Source Code Pro"/>
              <a:ea typeface="Source Code Pro"/>
              <a:cs typeface="Source Code Pro"/>
              <a:sym typeface="Source Code Pro"/>
            </a:endParaRPr>
          </a:p>
        </p:txBody>
      </p:sp>
      <p:sp>
        <p:nvSpPr>
          <p:cNvPr id="202" name="Google Shape;202;p16"/>
          <p:cNvSpPr/>
          <p:nvPr/>
        </p:nvSpPr>
        <p:spPr>
          <a:xfrm>
            <a:off x="7193275" y="1224725"/>
            <a:ext cx="1374900" cy="207000"/>
          </a:xfrm>
          <a:prstGeom prst="roundRect">
            <a:avLst>
              <a:gd fmla="val 16667" name="adj"/>
            </a:avLst>
          </a:prstGeom>
          <a:solidFill>
            <a:schemeClr val="l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6"/>
          <p:cNvSpPr txBox="1"/>
          <p:nvPr/>
        </p:nvSpPr>
        <p:spPr>
          <a:xfrm>
            <a:off x="7145550" y="1158875"/>
            <a:ext cx="1604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Source Code Pro"/>
                <a:ea typeface="Source Code Pro"/>
                <a:cs typeface="Source Code Pro"/>
                <a:sym typeface="Source Code Pro"/>
              </a:rPr>
              <a:t>View Saved Events</a:t>
            </a:r>
            <a:endParaRPr b="1" sz="1000">
              <a:latin typeface="Source Code Pro"/>
              <a:ea typeface="Source Code Pro"/>
              <a:cs typeface="Source Code Pro"/>
              <a:sym typeface="Source Code Pro"/>
            </a:endParaRPr>
          </a:p>
        </p:txBody>
      </p:sp>
      <p:sp>
        <p:nvSpPr>
          <p:cNvPr id="204" name="Google Shape;204;p16"/>
          <p:cNvSpPr/>
          <p:nvPr/>
        </p:nvSpPr>
        <p:spPr>
          <a:xfrm>
            <a:off x="7071100" y="1497575"/>
            <a:ext cx="1604700" cy="207000"/>
          </a:xfrm>
          <a:prstGeom prst="roundRect">
            <a:avLst>
              <a:gd fmla="val 16667" name="adj"/>
            </a:avLst>
          </a:prstGeom>
          <a:solidFill>
            <a:schemeClr val="l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6"/>
          <p:cNvSpPr txBox="1"/>
          <p:nvPr/>
        </p:nvSpPr>
        <p:spPr>
          <a:xfrm>
            <a:off x="7031825" y="1431725"/>
            <a:ext cx="1806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Source Code Pro"/>
                <a:ea typeface="Source Code Pro"/>
                <a:cs typeface="Source Code Pro"/>
                <a:sym typeface="Source Code Pro"/>
              </a:rPr>
              <a:t>Manage Notifications</a:t>
            </a:r>
            <a:endParaRPr b="1" sz="1000">
              <a:latin typeface="Source Code Pro"/>
              <a:ea typeface="Source Code Pro"/>
              <a:cs typeface="Source Code Pro"/>
              <a:sym typeface="Source Code Pro"/>
            </a:endParaRPr>
          </a:p>
        </p:txBody>
      </p:sp>
      <p:sp>
        <p:nvSpPr>
          <p:cNvPr id="206" name="Google Shape;206;p16"/>
          <p:cNvSpPr txBox="1"/>
          <p:nvPr/>
        </p:nvSpPr>
        <p:spPr>
          <a:xfrm>
            <a:off x="6879675" y="2162425"/>
            <a:ext cx="1889700" cy="20319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SzPts val="1000"/>
              <a:buFont typeface="Source Code Pro"/>
              <a:buChar char="-"/>
            </a:pPr>
            <a:r>
              <a:rPr lang="en" sz="1000">
                <a:latin typeface="Source Code Pro"/>
                <a:ea typeface="Source Code Pro"/>
                <a:cs typeface="Source Code Pro"/>
                <a:sym typeface="Source Code Pro"/>
              </a:rPr>
              <a:t>Can add more settings here as needed. Accessible from every hamburger tab. </a:t>
            </a:r>
            <a:endParaRPr sz="1000">
              <a:latin typeface="Source Code Pro"/>
              <a:ea typeface="Source Code Pro"/>
              <a:cs typeface="Source Code Pro"/>
              <a:sym typeface="Source Code Pro"/>
            </a:endParaRPr>
          </a:p>
          <a:p>
            <a:pPr indent="0" lvl="0" marL="0" rtl="0" algn="l">
              <a:spcBef>
                <a:spcPts val="0"/>
              </a:spcBef>
              <a:spcAft>
                <a:spcPts val="0"/>
              </a:spcAft>
              <a:buNone/>
            </a:pPr>
            <a:r>
              <a:t/>
            </a:r>
            <a:endParaRPr sz="1000">
              <a:latin typeface="Source Code Pro"/>
              <a:ea typeface="Source Code Pro"/>
              <a:cs typeface="Source Code Pro"/>
              <a:sym typeface="Source Code Pro"/>
            </a:endParaRPr>
          </a:p>
          <a:p>
            <a:pPr indent="-292100" lvl="0" marL="457200" rtl="0" algn="l">
              <a:spcBef>
                <a:spcPts val="0"/>
              </a:spcBef>
              <a:spcAft>
                <a:spcPts val="0"/>
              </a:spcAft>
              <a:buSzPts val="1000"/>
              <a:buFont typeface="Source Code Pro"/>
              <a:buChar char="-"/>
            </a:pPr>
            <a:r>
              <a:rPr lang="en" sz="1000">
                <a:latin typeface="Source Code Pro"/>
                <a:ea typeface="Source Code Pro"/>
                <a:cs typeface="Source Code Pro"/>
                <a:sym typeface="Source Code Pro"/>
              </a:rPr>
              <a:t>Some options such as ‘view saved events’ will only be for admins.</a:t>
            </a:r>
            <a:endParaRPr sz="1000">
              <a:latin typeface="Source Code Pro"/>
              <a:ea typeface="Source Code Pro"/>
              <a:cs typeface="Source Code Pro"/>
              <a:sym typeface="Source Code Pro"/>
            </a:endParaRPr>
          </a:p>
        </p:txBody>
      </p:sp>
      <p:pic>
        <p:nvPicPr>
          <p:cNvPr descr="Portrait-oriented black smaptphone" id="207" name="Google Shape;207;p16"/>
          <p:cNvPicPr preferRelativeResize="0"/>
          <p:nvPr/>
        </p:nvPicPr>
        <p:blipFill>
          <a:blip r:embed="rId7">
            <a:alphaModFix/>
          </a:blip>
          <a:stretch>
            <a:fillRect/>
          </a:stretch>
        </p:blipFill>
        <p:spPr>
          <a:xfrm>
            <a:off x="3722575" y="296225"/>
            <a:ext cx="2581224" cy="45510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7"/>
          <p:cNvSpPr/>
          <p:nvPr/>
        </p:nvSpPr>
        <p:spPr>
          <a:xfrm>
            <a:off x="3821800" y="2240125"/>
            <a:ext cx="2363400" cy="1741800"/>
          </a:xfrm>
          <a:prstGeom prst="rect">
            <a:avLst/>
          </a:prstGeom>
          <a:solidFill>
            <a:schemeClr val="dk1"/>
          </a:solidFill>
          <a:ln cap="flat" cmpd="sng" w="9525">
            <a:solidFill>
              <a:srgbClr val="FF4D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7"/>
          <p:cNvSpPr txBox="1"/>
          <p:nvPr/>
        </p:nvSpPr>
        <p:spPr>
          <a:xfrm>
            <a:off x="3848375" y="2493262"/>
            <a:ext cx="23163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Source Code Pro"/>
                <a:ea typeface="Source Code Pro"/>
                <a:cs typeface="Source Code Pro"/>
                <a:sym typeface="Source Code Pro"/>
              </a:rPr>
              <a:t>Have an Honors College Representative look over your resume and provide </a:t>
            </a:r>
            <a:r>
              <a:rPr b="1" lang="en" sz="800">
                <a:latin typeface="Source Code Pro"/>
                <a:ea typeface="Source Code Pro"/>
                <a:cs typeface="Source Code Pro"/>
                <a:sym typeface="Source Code Pro"/>
              </a:rPr>
              <a:t>relevant</a:t>
            </a:r>
            <a:r>
              <a:rPr b="1" lang="en" sz="800">
                <a:latin typeface="Source Code Pro"/>
                <a:ea typeface="Source Code Pro"/>
                <a:cs typeface="Source Code Pro"/>
                <a:sym typeface="Source Code Pro"/>
              </a:rPr>
              <a:t> feedback to help you secure future employment! Feedback will be in-person at a first come first serve interval. We hope to see you there! </a:t>
            </a:r>
            <a:endParaRPr b="1" sz="800">
              <a:latin typeface="Source Code Pro"/>
              <a:ea typeface="Source Code Pro"/>
              <a:cs typeface="Source Code Pro"/>
              <a:sym typeface="Source Code Pro"/>
            </a:endParaRPr>
          </a:p>
        </p:txBody>
      </p:sp>
      <p:sp>
        <p:nvSpPr>
          <p:cNvPr id="214" name="Google Shape;214;p17"/>
          <p:cNvSpPr/>
          <p:nvPr/>
        </p:nvSpPr>
        <p:spPr>
          <a:xfrm>
            <a:off x="3837725" y="660850"/>
            <a:ext cx="2356800" cy="350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Event Info</a:t>
            </a:r>
            <a:endParaRPr/>
          </a:p>
        </p:txBody>
      </p:sp>
      <p:sp>
        <p:nvSpPr>
          <p:cNvPr id="216" name="Google Shape;216;p17"/>
          <p:cNvSpPr txBox="1"/>
          <p:nvPr>
            <p:ph idx="1" type="body"/>
          </p:nvPr>
        </p:nvSpPr>
        <p:spPr>
          <a:xfrm>
            <a:off x="311700" y="1618201"/>
            <a:ext cx="2808000" cy="1106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Information page for all events</a:t>
            </a:r>
            <a:endParaRPr/>
          </a:p>
          <a:p>
            <a:pPr indent="-304800" lvl="0" marL="457200" rtl="0" algn="l">
              <a:spcBef>
                <a:spcPts val="0"/>
              </a:spcBef>
              <a:spcAft>
                <a:spcPts val="0"/>
              </a:spcAft>
              <a:buSzPts val="1200"/>
              <a:buChar char="-"/>
            </a:pPr>
            <a:r>
              <a:rPr lang="en"/>
              <a:t>Can move # of people attending / workshop somewhere else on the screen if cluttered</a:t>
            </a:r>
            <a:endParaRPr/>
          </a:p>
          <a:p>
            <a:pPr indent="-304800" lvl="0" marL="457200" rtl="0" algn="l">
              <a:spcBef>
                <a:spcPts val="0"/>
              </a:spcBef>
              <a:spcAft>
                <a:spcPts val="0"/>
              </a:spcAft>
              <a:buSzPts val="1200"/>
              <a:buChar char="-"/>
            </a:pPr>
            <a:r>
              <a:rPr lang="en"/>
              <a:t>Workshop indicates the type of event and can range from academics to food. </a:t>
            </a:r>
            <a:endParaRPr/>
          </a:p>
          <a:p>
            <a:pPr indent="0" lvl="0" marL="457200" rtl="0" algn="l">
              <a:spcBef>
                <a:spcPts val="1600"/>
              </a:spcBef>
              <a:spcAft>
                <a:spcPts val="1600"/>
              </a:spcAft>
              <a:buNone/>
            </a:pPr>
            <a:r>
              <a:t/>
            </a:r>
            <a:endParaRPr/>
          </a:p>
        </p:txBody>
      </p:sp>
      <p:sp>
        <p:nvSpPr>
          <p:cNvPr id="217" name="Google Shape;217;p17"/>
          <p:cNvSpPr/>
          <p:nvPr/>
        </p:nvSpPr>
        <p:spPr>
          <a:xfrm>
            <a:off x="3922250" y="725650"/>
            <a:ext cx="238800" cy="191100"/>
          </a:xfrm>
          <a:prstGeom prst="leftArrow">
            <a:avLst>
              <a:gd fmla="val 50000" name="adj1"/>
              <a:gd fmla="val 50000"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7"/>
          <p:cNvSpPr txBox="1"/>
          <p:nvPr/>
        </p:nvSpPr>
        <p:spPr>
          <a:xfrm>
            <a:off x="4161050" y="628750"/>
            <a:ext cx="1788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Source Code Pro"/>
                <a:ea typeface="Source Code Pro"/>
                <a:cs typeface="Source Code Pro"/>
                <a:sym typeface="Source Code Pro"/>
              </a:rPr>
              <a:t>HC Resume Review</a:t>
            </a:r>
            <a:endParaRPr b="1" sz="1800"/>
          </a:p>
        </p:txBody>
      </p:sp>
      <p:cxnSp>
        <p:nvCxnSpPr>
          <p:cNvPr id="219" name="Google Shape;219;p17"/>
          <p:cNvCxnSpPr/>
          <p:nvPr/>
        </p:nvCxnSpPr>
        <p:spPr>
          <a:xfrm>
            <a:off x="5915825" y="773975"/>
            <a:ext cx="199200" cy="0"/>
          </a:xfrm>
          <a:prstGeom prst="straightConnector1">
            <a:avLst/>
          </a:prstGeom>
          <a:noFill/>
          <a:ln cap="flat" cmpd="sng" w="19050">
            <a:solidFill>
              <a:srgbClr val="000000"/>
            </a:solidFill>
            <a:prstDash val="solid"/>
            <a:round/>
            <a:headEnd len="med" w="med" type="none"/>
            <a:tailEnd len="med" w="med" type="none"/>
          </a:ln>
        </p:spPr>
      </p:cxnSp>
      <p:cxnSp>
        <p:nvCxnSpPr>
          <p:cNvPr id="220" name="Google Shape;220;p17"/>
          <p:cNvCxnSpPr/>
          <p:nvPr/>
        </p:nvCxnSpPr>
        <p:spPr>
          <a:xfrm>
            <a:off x="5915825" y="821750"/>
            <a:ext cx="199200" cy="0"/>
          </a:xfrm>
          <a:prstGeom prst="straightConnector1">
            <a:avLst/>
          </a:prstGeom>
          <a:noFill/>
          <a:ln cap="flat" cmpd="sng" w="19050">
            <a:solidFill>
              <a:srgbClr val="000000"/>
            </a:solidFill>
            <a:prstDash val="solid"/>
            <a:round/>
            <a:headEnd len="med" w="med" type="none"/>
            <a:tailEnd len="med" w="med" type="none"/>
          </a:ln>
        </p:spPr>
      </p:cxnSp>
      <p:cxnSp>
        <p:nvCxnSpPr>
          <p:cNvPr id="221" name="Google Shape;221;p17"/>
          <p:cNvCxnSpPr/>
          <p:nvPr/>
        </p:nvCxnSpPr>
        <p:spPr>
          <a:xfrm>
            <a:off x="5915825" y="868425"/>
            <a:ext cx="199200" cy="0"/>
          </a:xfrm>
          <a:prstGeom prst="straightConnector1">
            <a:avLst/>
          </a:prstGeom>
          <a:noFill/>
          <a:ln cap="flat" cmpd="sng" w="19050">
            <a:solidFill>
              <a:srgbClr val="000000"/>
            </a:solidFill>
            <a:prstDash val="solid"/>
            <a:round/>
            <a:headEnd len="med" w="med" type="none"/>
            <a:tailEnd len="med" w="med" type="none"/>
          </a:ln>
        </p:spPr>
      </p:cxnSp>
      <p:pic>
        <p:nvPicPr>
          <p:cNvPr id="222" name="Google Shape;222;p17"/>
          <p:cNvPicPr preferRelativeResize="0"/>
          <p:nvPr/>
        </p:nvPicPr>
        <p:blipFill>
          <a:blip r:embed="rId3">
            <a:alphaModFix/>
          </a:blip>
          <a:stretch>
            <a:fillRect/>
          </a:stretch>
        </p:blipFill>
        <p:spPr>
          <a:xfrm>
            <a:off x="3848375" y="962874"/>
            <a:ext cx="2316300" cy="1277241"/>
          </a:xfrm>
          <a:prstGeom prst="rect">
            <a:avLst/>
          </a:prstGeom>
          <a:noFill/>
          <a:ln>
            <a:noFill/>
          </a:ln>
        </p:spPr>
      </p:pic>
      <p:cxnSp>
        <p:nvCxnSpPr>
          <p:cNvPr id="223" name="Google Shape;223;p17"/>
          <p:cNvCxnSpPr/>
          <p:nvPr/>
        </p:nvCxnSpPr>
        <p:spPr>
          <a:xfrm flipH="1" rot="10800000">
            <a:off x="5046000" y="2312425"/>
            <a:ext cx="4200" cy="194100"/>
          </a:xfrm>
          <a:prstGeom prst="straightConnector1">
            <a:avLst/>
          </a:prstGeom>
          <a:noFill/>
          <a:ln cap="flat" cmpd="sng" w="9525">
            <a:solidFill>
              <a:srgbClr val="000000"/>
            </a:solidFill>
            <a:prstDash val="solid"/>
            <a:round/>
            <a:headEnd len="med" w="med" type="none"/>
            <a:tailEnd len="med" w="med" type="none"/>
          </a:ln>
        </p:spPr>
      </p:cxnSp>
      <p:sp>
        <p:nvSpPr>
          <p:cNvPr id="224" name="Google Shape;224;p17"/>
          <p:cNvSpPr/>
          <p:nvPr/>
        </p:nvSpPr>
        <p:spPr>
          <a:xfrm>
            <a:off x="3834425" y="3981950"/>
            <a:ext cx="2363400" cy="391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7"/>
          <p:cNvSpPr/>
          <p:nvPr/>
        </p:nvSpPr>
        <p:spPr>
          <a:xfrm>
            <a:off x="3914950" y="1967250"/>
            <a:ext cx="735000" cy="207000"/>
          </a:xfrm>
          <a:prstGeom prst="roundRect">
            <a:avLst>
              <a:gd fmla="val 16667" name="adj"/>
            </a:avLst>
          </a:prstGeom>
          <a:solidFill>
            <a:schemeClr val="l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7"/>
          <p:cNvSpPr/>
          <p:nvPr/>
        </p:nvSpPr>
        <p:spPr>
          <a:xfrm>
            <a:off x="4715150" y="1967250"/>
            <a:ext cx="819300" cy="207000"/>
          </a:xfrm>
          <a:prstGeom prst="roundRect">
            <a:avLst>
              <a:gd fmla="val 16667" name="adj"/>
            </a:avLst>
          </a:prstGeom>
          <a:solidFill>
            <a:schemeClr val="l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7"/>
          <p:cNvSpPr txBox="1"/>
          <p:nvPr/>
        </p:nvSpPr>
        <p:spPr>
          <a:xfrm>
            <a:off x="4715152" y="1901400"/>
            <a:ext cx="895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Source Code Pro"/>
                <a:ea typeface="Source Code Pro"/>
                <a:cs typeface="Source Code Pro"/>
                <a:sym typeface="Source Code Pro"/>
              </a:rPr>
              <a:t>Register</a:t>
            </a:r>
            <a:endParaRPr b="1" sz="1000">
              <a:latin typeface="Source Code Pro"/>
              <a:ea typeface="Source Code Pro"/>
              <a:cs typeface="Source Code Pro"/>
              <a:sym typeface="Source Code Pro"/>
            </a:endParaRPr>
          </a:p>
        </p:txBody>
      </p:sp>
      <p:sp>
        <p:nvSpPr>
          <p:cNvPr id="228" name="Google Shape;228;p17"/>
          <p:cNvSpPr/>
          <p:nvPr/>
        </p:nvSpPr>
        <p:spPr>
          <a:xfrm>
            <a:off x="5603988" y="1967250"/>
            <a:ext cx="485700" cy="207000"/>
          </a:xfrm>
          <a:prstGeom prst="roundRect">
            <a:avLst>
              <a:gd fmla="val 16667" name="adj"/>
            </a:avLst>
          </a:prstGeom>
          <a:solidFill>
            <a:schemeClr val="l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7"/>
          <p:cNvSpPr txBox="1"/>
          <p:nvPr/>
        </p:nvSpPr>
        <p:spPr>
          <a:xfrm>
            <a:off x="5564063" y="1893750"/>
            <a:ext cx="485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Source Code Pro"/>
                <a:ea typeface="Source Code Pro"/>
                <a:cs typeface="Source Code Pro"/>
                <a:sym typeface="Source Code Pro"/>
              </a:rPr>
              <a:t>213</a:t>
            </a:r>
            <a:endParaRPr b="1" sz="1100">
              <a:latin typeface="Source Code Pro"/>
              <a:ea typeface="Source Code Pro"/>
              <a:cs typeface="Source Code Pro"/>
              <a:sym typeface="Source Code Pro"/>
            </a:endParaRPr>
          </a:p>
        </p:txBody>
      </p:sp>
      <p:sp>
        <p:nvSpPr>
          <p:cNvPr id="230" name="Google Shape;230;p17"/>
          <p:cNvSpPr/>
          <p:nvPr/>
        </p:nvSpPr>
        <p:spPr>
          <a:xfrm>
            <a:off x="5944813" y="2007652"/>
            <a:ext cx="63900" cy="507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7"/>
          <p:cNvSpPr/>
          <p:nvPr/>
        </p:nvSpPr>
        <p:spPr>
          <a:xfrm>
            <a:off x="5944812" y="2076750"/>
            <a:ext cx="63900" cy="97500"/>
          </a:xfrm>
          <a:prstGeom prst="roundRect">
            <a:avLst>
              <a:gd fmla="val 16667" name="adj"/>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2" name="Google Shape;232;p17"/>
          <p:cNvCxnSpPr/>
          <p:nvPr/>
        </p:nvCxnSpPr>
        <p:spPr>
          <a:xfrm rot="10800000">
            <a:off x="4608925" y="4038200"/>
            <a:ext cx="0" cy="278700"/>
          </a:xfrm>
          <a:prstGeom prst="straightConnector1">
            <a:avLst/>
          </a:prstGeom>
          <a:noFill/>
          <a:ln cap="flat" cmpd="sng" w="19050">
            <a:solidFill>
              <a:schemeClr val="dk2"/>
            </a:solidFill>
            <a:prstDash val="solid"/>
            <a:round/>
            <a:headEnd len="med" w="med" type="none"/>
            <a:tailEnd len="med" w="med" type="none"/>
          </a:ln>
        </p:spPr>
      </p:cxnSp>
      <p:cxnSp>
        <p:nvCxnSpPr>
          <p:cNvPr id="233" name="Google Shape;233;p17"/>
          <p:cNvCxnSpPr/>
          <p:nvPr/>
        </p:nvCxnSpPr>
        <p:spPr>
          <a:xfrm rot="10800000">
            <a:off x="5349975" y="4038175"/>
            <a:ext cx="0" cy="278700"/>
          </a:xfrm>
          <a:prstGeom prst="straightConnector1">
            <a:avLst/>
          </a:prstGeom>
          <a:noFill/>
          <a:ln cap="flat" cmpd="sng" w="19050">
            <a:solidFill>
              <a:schemeClr val="dk2"/>
            </a:solidFill>
            <a:prstDash val="solid"/>
            <a:round/>
            <a:headEnd len="med" w="med" type="none"/>
            <a:tailEnd len="med" w="med" type="none"/>
          </a:ln>
        </p:spPr>
      </p:cxnSp>
      <p:pic>
        <p:nvPicPr>
          <p:cNvPr id="234" name="Google Shape;234;p17"/>
          <p:cNvPicPr preferRelativeResize="0"/>
          <p:nvPr/>
        </p:nvPicPr>
        <p:blipFill>
          <a:blip r:embed="rId4">
            <a:alphaModFix/>
          </a:blip>
          <a:stretch>
            <a:fillRect/>
          </a:stretch>
        </p:blipFill>
        <p:spPr>
          <a:xfrm>
            <a:off x="5564075" y="4005425"/>
            <a:ext cx="369301" cy="369301"/>
          </a:xfrm>
          <a:prstGeom prst="rect">
            <a:avLst/>
          </a:prstGeom>
          <a:noFill/>
          <a:ln>
            <a:noFill/>
          </a:ln>
        </p:spPr>
      </p:pic>
      <p:pic>
        <p:nvPicPr>
          <p:cNvPr id="235" name="Google Shape;235;p17"/>
          <p:cNvPicPr preferRelativeResize="0"/>
          <p:nvPr/>
        </p:nvPicPr>
        <p:blipFill>
          <a:blip r:embed="rId5">
            <a:alphaModFix/>
          </a:blip>
          <a:stretch>
            <a:fillRect/>
          </a:stretch>
        </p:blipFill>
        <p:spPr>
          <a:xfrm>
            <a:off x="5803075" y="4038174"/>
            <a:ext cx="132601" cy="132601"/>
          </a:xfrm>
          <a:prstGeom prst="rect">
            <a:avLst/>
          </a:prstGeom>
          <a:noFill/>
          <a:ln>
            <a:noFill/>
          </a:ln>
        </p:spPr>
      </p:pic>
      <p:sp>
        <p:nvSpPr>
          <p:cNvPr id="236" name="Google Shape;236;p17"/>
          <p:cNvSpPr txBox="1"/>
          <p:nvPr/>
        </p:nvSpPr>
        <p:spPr>
          <a:xfrm>
            <a:off x="3895575" y="1901400"/>
            <a:ext cx="819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Source Code Pro"/>
                <a:ea typeface="Source Code Pro"/>
                <a:cs typeface="Source Code Pro"/>
                <a:sym typeface="Source Code Pro"/>
              </a:rPr>
              <a:t>Workshop</a:t>
            </a:r>
            <a:endParaRPr b="1" sz="1500"/>
          </a:p>
        </p:txBody>
      </p:sp>
      <p:pic>
        <p:nvPicPr>
          <p:cNvPr id="237" name="Google Shape;237;p17"/>
          <p:cNvPicPr preferRelativeResize="0"/>
          <p:nvPr/>
        </p:nvPicPr>
        <p:blipFill>
          <a:blip r:embed="rId6">
            <a:alphaModFix/>
          </a:blip>
          <a:stretch>
            <a:fillRect/>
          </a:stretch>
        </p:blipFill>
        <p:spPr>
          <a:xfrm>
            <a:off x="4838813" y="4030238"/>
            <a:ext cx="301800" cy="291237"/>
          </a:xfrm>
          <a:prstGeom prst="rect">
            <a:avLst/>
          </a:prstGeom>
          <a:noFill/>
          <a:ln>
            <a:noFill/>
          </a:ln>
        </p:spPr>
      </p:pic>
      <p:pic>
        <p:nvPicPr>
          <p:cNvPr id="238" name="Google Shape;238;p17"/>
          <p:cNvPicPr preferRelativeResize="0"/>
          <p:nvPr/>
        </p:nvPicPr>
        <p:blipFill>
          <a:blip r:embed="rId7">
            <a:alphaModFix/>
          </a:blip>
          <a:stretch>
            <a:fillRect/>
          </a:stretch>
        </p:blipFill>
        <p:spPr>
          <a:xfrm flipH="1">
            <a:off x="4053467" y="3985792"/>
            <a:ext cx="369301" cy="369291"/>
          </a:xfrm>
          <a:prstGeom prst="rect">
            <a:avLst/>
          </a:prstGeom>
          <a:noFill/>
          <a:ln>
            <a:noFill/>
          </a:ln>
        </p:spPr>
      </p:pic>
      <p:sp>
        <p:nvSpPr>
          <p:cNvPr id="239" name="Google Shape;239;p17"/>
          <p:cNvSpPr/>
          <p:nvPr/>
        </p:nvSpPr>
        <p:spPr>
          <a:xfrm>
            <a:off x="3878550" y="2298350"/>
            <a:ext cx="1110000" cy="207000"/>
          </a:xfrm>
          <a:prstGeom prst="roundRect">
            <a:avLst>
              <a:gd fmla="val 16667" name="adj"/>
            </a:avLst>
          </a:prstGeom>
          <a:solidFill>
            <a:schemeClr val="l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7"/>
          <p:cNvSpPr txBox="1"/>
          <p:nvPr/>
        </p:nvSpPr>
        <p:spPr>
          <a:xfrm>
            <a:off x="3848375" y="2240125"/>
            <a:ext cx="1183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Source Code Pro"/>
                <a:ea typeface="Source Code Pro"/>
                <a:cs typeface="Source Code Pro"/>
                <a:sym typeface="Source Code Pro"/>
              </a:rPr>
              <a:t>LINC Room 111</a:t>
            </a:r>
            <a:endParaRPr b="1" sz="1500"/>
          </a:p>
        </p:txBody>
      </p:sp>
      <p:sp>
        <p:nvSpPr>
          <p:cNvPr id="241" name="Google Shape;241;p17"/>
          <p:cNvSpPr/>
          <p:nvPr/>
        </p:nvSpPr>
        <p:spPr>
          <a:xfrm>
            <a:off x="5093000" y="2298350"/>
            <a:ext cx="1022100" cy="207000"/>
          </a:xfrm>
          <a:prstGeom prst="roundRect">
            <a:avLst>
              <a:gd fmla="val 16667" name="adj"/>
            </a:avLst>
          </a:prstGeom>
          <a:solidFill>
            <a:schemeClr val="l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7"/>
          <p:cNvSpPr txBox="1"/>
          <p:nvPr/>
        </p:nvSpPr>
        <p:spPr>
          <a:xfrm>
            <a:off x="5064025" y="2240125"/>
            <a:ext cx="1130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Source Code Pro"/>
                <a:ea typeface="Source Code Pro"/>
                <a:cs typeface="Source Code Pro"/>
                <a:sym typeface="Source Code Pro"/>
              </a:rPr>
              <a:t>12/8 1:00 PM </a:t>
            </a:r>
            <a:endParaRPr b="1" sz="1500"/>
          </a:p>
        </p:txBody>
      </p:sp>
      <p:sp>
        <p:nvSpPr>
          <p:cNvPr id="243" name="Google Shape;243;p17"/>
          <p:cNvSpPr txBox="1"/>
          <p:nvPr/>
        </p:nvSpPr>
        <p:spPr>
          <a:xfrm>
            <a:off x="6342600" y="1171275"/>
            <a:ext cx="1821900" cy="310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Source Code Pro"/>
                <a:ea typeface="Source Code Pro"/>
                <a:cs typeface="Source Code Pro"/>
                <a:sym typeface="Source Code Pro"/>
              </a:rPr>
              <a:t>-might be some confusion between what is a button and what is not a button. </a:t>
            </a:r>
            <a:endParaRPr sz="1000">
              <a:latin typeface="Source Code Pro"/>
              <a:ea typeface="Source Code Pro"/>
              <a:cs typeface="Source Code Pro"/>
              <a:sym typeface="Source Code Pro"/>
            </a:endParaRPr>
          </a:p>
          <a:p>
            <a:pPr indent="0" lvl="0" marL="0" rtl="0" algn="l">
              <a:spcBef>
                <a:spcPts val="0"/>
              </a:spcBef>
              <a:spcAft>
                <a:spcPts val="0"/>
              </a:spcAft>
              <a:buNone/>
            </a:pPr>
            <a:r>
              <a:t/>
            </a:r>
            <a:endParaRPr sz="1000">
              <a:latin typeface="Source Code Pro"/>
              <a:ea typeface="Source Code Pro"/>
              <a:cs typeface="Source Code Pro"/>
              <a:sym typeface="Source Code Pro"/>
            </a:endParaRPr>
          </a:p>
          <a:p>
            <a:pPr indent="0" lvl="0" marL="0" rtl="0" algn="l">
              <a:spcBef>
                <a:spcPts val="0"/>
              </a:spcBef>
              <a:spcAft>
                <a:spcPts val="0"/>
              </a:spcAft>
              <a:buNone/>
            </a:pPr>
            <a:r>
              <a:rPr lang="en" sz="1000">
                <a:latin typeface="Source Code Pro"/>
                <a:ea typeface="Source Code Pro"/>
                <a:cs typeface="Source Code Pro"/>
                <a:sym typeface="Source Code Pro"/>
              </a:rPr>
              <a:t>Perhaps these are all clickable buttons. Workshop defined itself as the type of event, register allows users to register, # of people defines itself as the number of registered </a:t>
            </a:r>
            <a:r>
              <a:rPr lang="en" sz="1000">
                <a:latin typeface="Source Code Pro"/>
                <a:ea typeface="Source Code Pro"/>
                <a:cs typeface="Source Code Pro"/>
                <a:sym typeface="Source Code Pro"/>
              </a:rPr>
              <a:t>people</a:t>
            </a:r>
            <a:r>
              <a:rPr lang="en" sz="1000">
                <a:latin typeface="Source Code Pro"/>
                <a:ea typeface="Source Code Pro"/>
                <a:cs typeface="Source Code Pro"/>
                <a:sym typeface="Source Code Pro"/>
              </a:rPr>
              <a:t> when clicked, clicking location brings up a map, clicking time shows it in </a:t>
            </a:r>
            <a:r>
              <a:rPr lang="en" sz="1000">
                <a:latin typeface="Source Code Pro"/>
                <a:ea typeface="Source Code Pro"/>
                <a:cs typeface="Source Code Pro"/>
                <a:sym typeface="Source Code Pro"/>
              </a:rPr>
              <a:t>calendar</a:t>
            </a:r>
            <a:r>
              <a:rPr lang="en" sz="1000">
                <a:latin typeface="Source Code Pro"/>
                <a:ea typeface="Source Code Pro"/>
                <a:cs typeface="Source Code Pro"/>
                <a:sym typeface="Source Code Pro"/>
              </a:rPr>
              <a:t> view. </a:t>
            </a:r>
            <a:endParaRPr sz="1000">
              <a:latin typeface="Source Code Pro"/>
              <a:ea typeface="Source Code Pro"/>
              <a:cs typeface="Source Code Pro"/>
              <a:sym typeface="Source Code Pro"/>
            </a:endParaRPr>
          </a:p>
        </p:txBody>
      </p:sp>
      <p:pic>
        <p:nvPicPr>
          <p:cNvPr descr="Portrait-oriented black smaptphone" id="244" name="Google Shape;244;p17"/>
          <p:cNvPicPr preferRelativeResize="0"/>
          <p:nvPr/>
        </p:nvPicPr>
        <p:blipFill>
          <a:blip r:embed="rId8">
            <a:alphaModFix/>
          </a:blip>
          <a:stretch>
            <a:fillRect/>
          </a:stretch>
        </p:blipFill>
        <p:spPr>
          <a:xfrm>
            <a:off x="3722575" y="296225"/>
            <a:ext cx="2581224" cy="45510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8"/>
          <p:cNvSpPr/>
          <p:nvPr/>
        </p:nvSpPr>
        <p:spPr>
          <a:xfrm>
            <a:off x="4674038" y="1069300"/>
            <a:ext cx="678300" cy="207000"/>
          </a:xfrm>
          <a:prstGeom prst="roundRect">
            <a:avLst>
              <a:gd fmla="val 16667" name="adj"/>
            </a:avLst>
          </a:prstGeom>
          <a:solidFill>
            <a:schemeClr val="l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8"/>
          <p:cNvSpPr/>
          <p:nvPr/>
        </p:nvSpPr>
        <p:spPr>
          <a:xfrm>
            <a:off x="3837725" y="660850"/>
            <a:ext cx="2356800" cy="323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8"/>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Registered Events</a:t>
            </a:r>
            <a:endParaRPr/>
          </a:p>
        </p:txBody>
      </p:sp>
      <p:sp>
        <p:nvSpPr>
          <p:cNvPr id="252" name="Google Shape;252;p18"/>
          <p:cNvSpPr txBox="1"/>
          <p:nvPr>
            <p:ph idx="1" type="body"/>
          </p:nvPr>
        </p:nvSpPr>
        <p:spPr>
          <a:xfrm>
            <a:off x="311700" y="1618201"/>
            <a:ext cx="2808000" cy="1106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Shows current events the user has registered for via two methods. </a:t>
            </a:r>
            <a:r>
              <a:rPr lang="en"/>
              <a:t>Calendar</a:t>
            </a:r>
            <a:r>
              <a:rPr lang="en"/>
              <a:t> format and list format. </a:t>
            </a:r>
            <a:endParaRPr/>
          </a:p>
          <a:p>
            <a:pPr indent="-304800" lvl="0" marL="457200" rtl="0" algn="l">
              <a:spcBef>
                <a:spcPts val="0"/>
              </a:spcBef>
              <a:spcAft>
                <a:spcPts val="0"/>
              </a:spcAft>
              <a:buSzPts val="1200"/>
              <a:buChar char="-"/>
            </a:pPr>
            <a:r>
              <a:rPr lang="en"/>
              <a:t>Red box indicates the current day. </a:t>
            </a:r>
            <a:endParaRPr/>
          </a:p>
          <a:p>
            <a:pPr indent="-304800" lvl="0" marL="457200" rtl="0" algn="l">
              <a:spcBef>
                <a:spcPts val="0"/>
              </a:spcBef>
              <a:spcAft>
                <a:spcPts val="0"/>
              </a:spcAft>
              <a:buSzPts val="1200"/>
              <a:buChar char="-"/>
            </a:pPr>
            <a:r>
              <a:rPr lang="en"/>
              <a:t>Orange outlined box indicates a day with a registered event. </a:t>
            </a:r>
            <a:endParaRPr/>
          </a:p>
          <a:p>
            <a:pPr indent="-304800" lvl="0" marL="457200" rtl="0" algn="l">
              <a:spcBef>
                <a:spcPts val="0"/>
              </a:spcBef>
              <a:spcAft>
                <a:spcPts val="0"/>
              </a:spcAft>
              <a:buSzPts val="1200"/>
              <a:buChar char="-"/>
            </a:pPr>
            <a:r>
              <a:rPr lang="en"/>
              <a:t>Dots under day numbers will not be included, as they mean nothing in this context.</a:t>
            </a:r>
            <a:endParaRPr/>
          </a:p>
          <a:p>
            <a:pPr indent="-304800" lvl="0" marL="457200" rtl="0" algn="l">
              <a:spcBef>
                <a:spcPts val="0"/>
              </a:spcBef>
              <a:spcAft>
                <a:spcPts val="0"/>
              </a:spcAft>
              <a:buSzPts val="1200"/>
              <a:buChar char="-"/>
            </a:pPr>
            <a:r>
              <a:rPr lang="en"/>
              <a:t>Considering G-</a:t>
            </a:r>
            <a:r>
              <a:rPr lang="en"/>
              <a:t>Calendar</a:t>
            </a:r>
            <a:r>
              <a:rPr lang="en"/>
              <a:t> integration.</a:t>
            </a:r>
            <a:endParaRPr/>
          </a:p>
          <a:p>
            <a:pPr indent="0" lvl="0" marL="457200" rtl="0" algn="l">
              <a:spcBef>
                <a:spcPts val="1600"/>
              </a:spcBef>
              <a:spcAft>
                <a:spcPts val="1600"/>
              </a:spcAft>
              <a:buNone/>
            </a:pPr>
            <a:r>
              <a:t/>
            </a:r>
            <a:endParaRPr/>
          </a:p>
        </p:txBody>
      </p:sp>
      <p:sp>
        <p:nvSpPr>
          <p:cNvPr id="253" name="Google Shape;253;p18"/>
          <p:cNvSpPr txBox="1"/>
          <p:nvPr/>
        </p:nvSpPr>
        <p:spPr>
          <a:xfrm>
            <a:off x="4039175" y="629300"/>
            <a:ext cx="1953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Source Code Pro"/>
                <a:ea typeface="Source Code Pro"/>
                <a:cs typeface="Source Code Pro"/>
                <a:sym typeface="Source Code Pro"/>
              </a:rPr>
              <a:t>Registered Events</a:t>
            </a:r>
            <a:endParaRPr b="1" sz="1800"/>
          </a:p>
        </p:txBody>
      </p:sp>
      <p:cxnSp>
        <p:nvCxnSpPr>
          <p:cNvPr id="254" name="Google Shape;254;p18"/>
          <p:cNvCxnSpPr/>
          <p:nvPr/>
        </p:nvCxnSpPr>
        <p:spPr>
          <a:xfrm>
            <a:off x="5915825" y="773975"/>
            <a:ext cx="199200" cy="0"/>
          </a:xfrm>
          <a:prstGeom prst="straightConnector1">
            <a:avLst/>
          </a:prstGeom>
          <a:noFill/>
          <a:ln cap="flat" cmpd="sng" w="19050">
            <a:solidFill>
              <a:srgbClr val="000000"/>
            </a:solidFill>
            <a:prstDash val="solid"/>
            <a:round/>
            <a:headEnd len="med" w="med" type="none"/>
            <a:tailEnd len="med" w="med" type="none"/>
          </a:ln>
        </p:spPr>
      </p:cxnSp>
      <p:cxnSp>
        <p:nvCxnSpPr>
          <p:cNvPr id="255" name="Google Shape;255;p18"/>
          <p:cNvCxnSpPr/>
          <p:nvPr/>
        </p:nvCxnSpPr>
        <p:spPr>
          <a:xfrm>
            <a:off x="5915825" y="821750"/>
            <a:ext cx="199200" cy="0"/>
          </a:xfrm>
          <a:prstGeom prst="straightConnector1">
            <a:avLst/>
          </a:prstGeom>
          <a:noFill/>
          <a:ln cap="flat" cmpd="sng" w="19050">
            <a:solidFill>
              <a:srgbClr val="000000"/>
            </a:solidFill>
            <a:prstDash val="solid"/>
            <a:round/>
            <a:headEnd len="med" w="med" type="none"/>
            <a:tailEnd len="med" w="med" type="none"/>
          </a:ln>
        </p:spPr>
      </p:cxnSp>
      <p:cxnSp>
        <p:nvCxnSpPr>
          <p:cNvPr id="256" name="Google Shape;256;p18"/>
          <p:cNvCxnSpPr/>
          <p:nvPr/>
        </p:nvCxnSpPr>
        <p:spPr>
          <a:xfrm>
            <a:off x="5915825" y="868425"/>
            <a:ext cx="199200" cy="0"/>
          </a:xfrm>
          <a:prstGeom prst="straightConnector1">
            <a:avLst/>
          </a:prstGeom>
          <a:noFill/>
          <a:ln cap="flat" cmpd="sng" w="19050">
            <a:solidFill>
              <a:srgbClr val="000000"/>
            </a:solidFill>
            <a:prstDash val="solid"/>
            <a:round/>
            <a:headEnd len="med" w="med" type="none"/>
            <a:tailEnd len="med" w="med" type="none"/>
          </a:ln>
        </p:spPr>
      </p:cxnSp>
      <p:sp>
        <p:nvSpPr>
          <p:cNvPr id="257" name="Google Shape;257;p18"/>
          <p:cNvSpPr/>
          <p:nvPr/>
        </p:nvSpPr>
        <p:spPr>
          <a:xfrm>
            <a:off x="3834425" y="3981950"/>
            <a:ext cx="2363400" cy="391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8" name="Google Shape;258;p18"/>
          <p:cNvCxnSpPr/>
          <p:nvPr/>
        </p:nvCxnSpPr>
        <p:spPr>
          <a:xfrm rot="10800000">
            <a:off x="4608925" y="4038200"/>
            <a:ext cx="0" cy="278700"/>
          </a:xfrm>
          <a:prstGeom prst="straightConnector1">
            <a:avLst/>
          </a:prstGeom>
          <a:noFill/>
          <a:ln cap="flat" cmpd="sng" w="19050">
            <a:solidFill>
              <a:schemeClr val="dk2"/>
            </a:solidFill>
            <a:prstDash val="solid"/>
            <a:round/>
            <a:headEnd len="med" w="med" type="none"/>
            <a:tailEnd len="med" w="med" type="none"/>
          </a:ln>
        </p:spPr>
      </p:cxnSp>
      <p:cxnSp>
        <p:nvCxnSpPr>
          <p:cNvPr id="259" name="Google Shape;259;p18"/>
          <p:cNvCxnSpPr/>
          <p:nvPr/>
        </p:nvCxnSpPr>
        <p:spPr>
          <a:xfrm rot="10800000">
            <a:off x="5349975" y="4038175"/>
            <a:ext cx="0" cy="278700"/>
          </a:xfrm>
          <a:prstGeom prst="straightConnector1">
            <a:avLst/>
          </a:prstGeom>
          <a:noFill/>
          <a:ln cap="flat" cmpd="sng" w="19050">
            <a:solidFill>
              <a:schemeClr val="dk2"/>
            </a:solidFill>
            <a:prstDash val="solid"/>
            <a:round/>
            <a:headEnd len="med" w="med" type="none"/>
            <a:tailEnd len="med" w="med" type="none"/>
          </a:ln>
        </p:spPr>
      </p:cxnSp>
      <p:pic>
        <p:nvPicPr>
          <p:cNvPr id="260" name="Google Shape;260;p18"/>
          <p:cNvPicPr preferRelativeResize="0"/>
          <p:nvPr/>
        </p:nvPicPr>
        <p:blipFill>
          <a:blip r:embed="rId3">
            <a:alphaModFix/>
          </a:blip>
          <a:stretch>
            <a:fillRect/>
          </a:stretch>
        </p:blipFill>
        <p:spPr>
          <a:xfrm>
            <a:off x="5564075" y="4005425"/>
            <a:ext cx="369301" cy="369301"/>
          </a:xfrm>
          <a:prstGeom prst="rect">
            <a:avLst/>
          </a:prstGeom>
          <a:noFill/>
          <a:ln>
            <a:noFill/>
          </a:ln>
        </p:spPr>
      </p:pic>
      <p:pic>
        <p:nvPicPr>
          <p:cNvPr id="261" name="Google Shape;261;p18"/>
          <p:cNvPicPr preferRelativeResize="0"/>
          <p:nvPr/>
        </p:nvPicPr>
        <p:blipFill>
          <a:blip r:embed="rId4">
            <a:alphaModFix/>
          </a:blip>
          <a:stretch>
            <a:fillRect/>
          </a:stretch>
        </p:blipFill>
        <p:spPr>
          <a:xfrm>
            <a:off x="5803075" y="4038174"/>
            <a:ext cx="132601" cy="132601"/>
          </a:xfrm>
          <a:prstGeom prst="rect">
            <a:avLst/>
          </a:prstGeom>
          <a:noFill/>
          <a:ln>
            <a:noFill/>
          </a:ln>
        </p:spPr>
      </p:pic>
      <p:pic>
        <p:nvPicPr>
          <p:cNvPr id="262" name="Google Shape;262;p18"/>
          <p:cNvPicPr preferRelativeResize="0"/>
          <p:nvPr/>
        </p:nvPicPr>
        <p:blipFill>
          <a:blip r:embed="rId5">
            <a:alphaModFix/>
          </a:blip>
          <a:stretch>
            <a:fillRect/>
          </a:stretch>
        </p:blipFill>
        <p:spPr>
          <a:xfrm>
            <a:off x="3853500" y="1349800"/>
            <a:ext cx="2319400" cy="2632125"/>
          </a:xfrm>
          <a:prstGeom prst="rect">
            <a:avLst/>
          </a:prstGeom>
          <a:noFill/>
          <a:ln>
            <a:noFill/>
          </a:ln>
        </p:spPr>
      </p:pic>
      <p:sp>
        <p:nvSpPr>
          <p:cNvPr id="263" name="Google Shape;263;p18"/>
          <p:cNvSpPr txBox="1"/>
          <p:nvPr/>
        </p:nvSpPr>
        <p:spPr>
          <a:xfrm>
            <a:off x="4648625" y="1011250"/>
            <a:ext cx="772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latin typeface="Source Code Pro"/>
                <a:ea typeface="Source Code Pro"/>
                <a:cs typeface="Source Code Pro"/>
                <a:sym typeface="Source Code Pro"/>
              </a:rPr>
              <a:t>November</a:t>
            </a:r>
            <a:endParaRPr b="1"/>
          </a:p>
        </p:txBody>
      </p:sp>
      <p:sp>
        <p:nvSpPr>
          <p:cNvPr id="264" name="Google Shape;264;p18"/>
          <p:cNvSpPr txBox="1"/>
          <p:nvPr/>
        </p:nvSpPr>
        <p:spPr>
          <a:xfrm>
            <a:off x="3853500" y="3196075"/>
            <a:ext cx="2316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Source Code Pro"/>
                <a:ea typeface="Source Code Pro"/>
                <a:cs typeface="Source Code Pro"/>
                <a:sym typeface="Source Code Pro"/>
              </a:rPr>
              <a:t>AGSCI Panel, Nov 19</a:t>
            </a:r>
            <a:endParaRPr b="1" sz="1500"/>
          </a:p>
        </p:txBody>
      </p:sp>
      <p:sp>
        <p:nvSpPr>
          <p:cNvPr id="265" name="Google Shape;265;p18"/>
          <p:cNvSpPr/>
          <p:nvPr/>
        </p:nvSpPr>
        <p:spPr>
          <a:xfrm>
            <a:off x="4571994" y="2364750"/>
            <a:ext cx="238800" cy="207000"/>
          </a:xfrm>
          <a:prstGeom prst="round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8"/>
          <p:cNvSpPr txBox="1"/>
          <p:nvPr/>
        </p:nvSpPr>
        <p:spPr>
          <a:xfrm>
            <a:off x="3975903" y="995800"/>
            <a:ext cx="596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Source Code Pro"/>
                <a:ea typeface="Source Code Pro"/>
                <a:cs typeface="Source Code Pro"/>
                <a:sym typeface="Source Code Pro"/>
              </a:rPr>
              <a:t>2021</a:t>
            </a:r>
            <a:endParaRPr b="1" sz="1100">
              <a:latin typeface="Source Code Pro"/>
              <a:ea typeface="Source Code Pro"/>
              <a:cs typeface="Source Code Pro"/>
              <a:sym typeface="Source Code Pro"/>
            </a:endParaRPr>
          </a:p>
        </p:txBody>
      </p:sp>
      <p:sp>
        <p:nvSpPr>
          <p:cNvPr id="267" name="Google Shape;267;p18"/>
          <p:cNvSpPr/>
          <p:nvPr/>
        </p:nvSpPr>
        <p:spPr>
          <a:xfrm rot="-5400000">
            <a:off x="3928450" y="1114900"/>
            <a:ext cx="80400" cy="115800"/>
          </a:xfrm>
          <a:prstGeom prst="triangle">
            <a:avLst>
              <a:gd fmla="val 50000" name="adj"/>
            </a:avLst>
          </a:prstGeom>
          <a:solidFill>
            <a:srgbClr val="00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8"/>
          <p:cNvSpPr txBox="1"/>
          <p:nvPr/>
        </p:nvSpPr>
        <p:spPr>
          <a:xfrm>
            <a:off x="3849975" y="3437500"/>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Source Code Pro"/>
                <a:ea typeface="Source Code Pro"/>
                <a:cs typeface="Source Code Pro"/>
                <a:sym typeface="Source Code Pro"/>
              </a:rPr>
              <a:t>HC Resume Review, December 8</a:t>
            </a:r>
            <a:endParaRPr/>
          </a:p>
        </p:txBody>
      </p:sp>
      <p:pic>
        <p:nvPicPr>
          <p:cNvPr id="269" name="Google Shape;269;p18"/>
          <p:cNvPicPr preferRelativeResize="0"/>
          <p:nvPr/>
        </p:nvPicPr>
        <p:blipFill>
          <a:blip r:embed="rId6">
            <a:alphaModFix/>
          </a:blip>
          <a:stretch>
            <a:fillRect/>
          </a:stretch>
        </p:blipFill>
        <p:spPr>
          <a:xfrm>
            <a:off x="4838813" y="4030238"/>
            <a:ext cx="301800" cy="291237"/>
          </a:xfrm>
          <a:prstGeom prst="rect">
            <a:avLst/>
          </a:prstGeom>
          <a:noFill/>
          <a:ln>
            <a:noFill/>
          </a:ln>
        </p:spPr>
      </p:pic>
      <p:sp>
        <p:nvSpPr>
          <p:cNvPr id="270" name="Google Shape;270;p18"/>
          <p:cNvSpPr/>
          <p:nvPr/>
        </p:nvSpPr>
        <p:spPr>
          <a:xfrm>
            <a:off x="4648625" y="4012975"/>
            <a:ext cx="678300" cy="323100"/>
          </a:xfrm>
          <a:prstGeom prst="frame">
            <a:avLst>
              <a:gd fmla="val 5100" name="adj1"/>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1" name="Google Shape;271;p18"/>
          <p:cNvPicPr preferRelativeResize="0"/>
          <p:nvPr/>
        </p:nvPicPr>
        <p:blipFill>
          <a:blip r:embed="rId7">
            <a:alphaModFix/>
          </a:blip>
          <a:stretch>
            <a:fillRect/>
          </a:stretch>
        </p:blipFill>
        <p:spPr>
          <a:xfrm flipH="1">
            <a:off x="4053467" y="3985792"/>
            <a:ext cx="369301" cy="369291"/>
          </a:xfrm>
          <a:prstGeom prst="rect">
            <a:avLst/>
          </a:prstGeom>
          <a:noFill/>
          <a:ln>
            <a:noFill/>
          </a:ln>
        </p:spPr>
      </p:pic>
      <p:pic>
        <p:nvPicPr>
          <p:cNvPr descr="Portrait-oriented black smaptphone" id="272" name="Google Shape;272;p18"/>
          <p:cNvPicPr preferRelativeResize="0"/>
          <p:nvPr/>
        </p:nvPicPr>
        <p:blipFill>
          <a:blip r:embed="rId8">
            <a:alphaModFix/>
          </a:blip>
          <a:stretch>
            <a:fillRect/>
          </a:stretch>
        </p:blipFill>
        <p:spPr>
          <a:xfrm>
            <a:off x="3722575" y="296225"/>
            <a:ext cx="2581224" cy="45510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9"/>
          <p:cNvSpPr/>
          <p:nvPr/>
        </p:nvSpPr>
        <p:spPr>
          <a:xfrm>
            <a:off x="3837725" y="660850"/>
            <a:ext cx="2356800" cy="323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9"/>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Notifications</a:t>
            </a:r>
            <a:endParaRPr/>
          </a:p>
        </p:txBody>
      </p:sp>
      <p:sp>
        <p:nvSpPr>
          <p:cNvPr id="279" name="Google Shape;279;p19"/>
          <p:cNvSpPr txBox="1"/>
          <p:nvPr>
            <p:ph idx="1" type="body"/>
          </p:nvPr>
        </p:nvSpPr>
        <p:spPr>
          <a:xfrm>
            <a:off x="311700" y="1618201"/>
            <a:ext cx="2808000" cy="1106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Alerts users to upcoming or new events. If the user registered for an event, they will be notified of an upcoming event 24 hours before the event begins. Users can change this update time in the settings dropdown.</a:t>
            </a:r>
            <a:endParaRPr/>
          </a:p>
          <a:p>
            <a:pPr indent="-304800" lvl="0" marL="457200" rtl="0" algn="l">
              <a:spcBef>
                <a:spcPts val="0"/>
              </a:spcBef>
              <a:spcAft>
                <a:spcPts val="0"/>
              </a:spcAft>
              <a:buSzPts val="1200"/>
              <a:buChar char="-"/>
            </a:pPr>
            <a:r>
              <a:rPr lang="en"/>
              <a:t>Pings users on their home screen</a:t>
            </a:r>
            <a:endParaRPr/>
          </a:p>
          <a:p>
            <a:pPr indent="0" lvl="0" marL="457200" rtl="0" algn="l">
              <a:spcBef>
                <a:spcPts val="1600"/>
              </a:spcBef>
              <a:spcAft>
                <a:spcPts val="1600"/>
              </a:spcAft>
              <a:buNone/>
            </a:pPr>
            <a:r>
              <a:t/>
            </a:r>
            <a:endParaRPr/>
          </a:p>
        </p:txBody>
      </p:sp>
      <p:sp>
        <p:nvSpPr>
          <p:cNvPr id="280" name="Google Shape;280;p19"/>
          <p:cNvSpPr txBox="1"/>
          <p:nvPr/>
        </p:nvSpPr>
        <p:spPr>
          <a:xfrm>
            <a:off x="4219275" y="622300"/>
            <a:ext cx="158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Source Code Pro"/>
                <a:ea typeface="Source Code Pro"/>
                <a:cs typeface="Source Code Pro"/>
                <a:sym typeface="Source Code Pro"/>
              </a:rPr>
              <a:t>Notifications</a:t>
            </a:r>
            <a:endParaRPr b="1" sz="1900"/>
          </a:p>
        </p:txBody>
      </p:sp>
      <p:cxnSp>
        <p:nvCxnSpPr>
          <p:cNvPr id="281" name="Google Shape;281;p19"/>
          <p:cNvCxnSpPr/>
          <p:nvPr/>
        </p:nvCxnSpPr>
        <p:spPr>
          <a:xfrm>
            <a:off x="5915825" y="773975"/>
            <a:ext cx="199200" cy="0"/>
          </a:xfrm>
          <a:prstGeom prst="straightConnector1">
            <a:avLst/>
          </a:prstGeom>
          <a:noFill/>
          <a:ln cap="flat" cmpd="sng" w="19050">
            <a:solidFill>
              <a:srgbClr val="000000"/>
            </a:solidFill>
            <a:prstDash val="solid"/>
            <a:round/>
            <a:headEnd len="med" w="med" type="none"/>
            <a:tailEnd len="med" w="med" type="none"/>
          </a:ln>
        </p:spPr>
      </p:cxnSp>
      <p:cxnSp>
        <p:nvCxnSpPr>
          <p:cNvPr id="282" name="Google Shape;282;p19"/>
          <p:cNvCxnSpPr/>
          <p:nvPr/>
        </p:nvCxnSpPr>
        <p:spPr>
          <a:xfrm>
            <a:off x="5915825" y="821750"/>
            <a:ext cx="199200" cy="0"/>
          </a:xfrm>
          <a:prstGeom prst="straightConnector1">
            <a:avLst/>
          </a:prstGeom>
          <a:noFill/>
          <a:ln cap="flat" cmpd="sng" w="19050">
            <a:solidFill>
              <a:srgbClr val="000000"/>
            </a:solidFill>
            <a:prstDash val="solid"/>
            <a:round/>
            <a:headEnd len="med" w="med" type="none"/>
            <a:tailEnd len="med" w="med" type="none"/>
          </a:ln>
        </p:spPr>
      </p:cxnSp>
      <p:cxnSp>
        <p:nvCxnSpPr>
          <p:cNvPr id="283" name="Google Shape;283;p19"/>
          <p:cNvCxnSpPr/>
          <p:nvPr/>
        </p:nvCxnSpPr>
        <p:spPr>
          <a:xfrm>
            <a:off x="5915825" y="868425"/>
            <a:ext cx="199200" cy="0"/>
          </a:xfrm>
          <a:prstGeom prst="straightConnector1">
            <a:avLst/>
          </a:prstGeom>
          <a:noFill/>
          <a:ln cap="flat" cmpd="sng" w="19050">
            <a:solidFill>
              <a:srgbClr val="000000"/>
            </a:solidFill>
            <a:prstDash val="solid"/>
            <a:round/>
            <a:headEnd len="med" w="med" type="none"/>
            <a:tailEnd len="med" w="med" type="none"/>
          </a:ln>
        </p:spPr>
      </p:cxnSp>
      <p:sp>
        <p:nvSpPr>
          <p:cNvPr id="284" name="Google Shape;284;p19"/>
          <p:cNvSpPr/>
          <p:nvPr/>
        </p:nvSpPr>
        <p:spPr>
          <a:xfrm>
            <a:off x="3834425" y="3981950"/>
            <a:ext cx="2363400" cy="391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5" name="Google Shape;285;p19"/>
          <p:cNvCxnSpPr/>
          <p:nvPr/>
        </p:nvCxnSpPr>
        <p:spPr>
          <a:xfrm rot="10800000">
            <a:off x="4608925" y="4038200"/>
            <a:ext cx="0" cy="278700"/>
          </a:xfrm>
          <a:prstGeom prst="straightConnector1">
            <a:avLst/>
          </a:prstGeom>
          <a:noFill/>
          <a:ln cap="flat" cmpd="sng" w="19050">
            <a:solidFill>
              <a:schemeClr val="dk2"/>
            </a:solidFill>
            <a:prstDash val="solid"/>
            <a:round/>
            <a:headEnd len="med" w="med" type="none"/>
            <a:tailEnd len="med" w="med" type="none"/>
          </a:ln>
        </p:spPr>
      </p:cxnSp>
      <p:cxnSp>
        <p:nvCxnSpPr>
          <p:cNvPr id="286" name="Google Shape;286;p19"/>
          <p:cNvCxnSpPr/>
          <p:nvPr/>
        </p:nvCxnSpPr>
        <p:spPr>
          <a:xfrm rot="10800000">
            <a:off x="5349975" y="4038175"/>
            <a:ext cx="0" cy="278700"/>
          </a:xfrm>
          <a:prstGeom prst="straightConnector1">
            <a:avLst/>
          </a:prstGeom>
          <a:noFill/>
          <a:ln cap="flat" cmpd="sng" w="19050">
            <a:solidFill>
              <a:schemeClr val="dk2"/>
            </a:solidFill>
            <a:prstDash val="solid"/>
            <a:round/>
            <a:headEnd len="med" w="med" type="none"/>
            <a:tailEnd len="med" w="med" type="none"/>
          </a:ln>
        </p:spPr>
      </p:cxnSp>
      <p:pic>
        <p:nvPicPr>
          <p:cNvPr id="287" name="Google Shape;287;p19"/>
          <p:cNvPicPr preferRelativeResize="0"/>
          <p:nvPr/>
        </p:nvPicPr>
        <p:blipFill>
          <a:blip r:embed="rId3">
            <a:alphaModFix/>
          </a:blip>
          <a:stretch>
            <a:fillRect/>
          </a:stretch>
        </p:blipFill>
        <p:spPr>
          <a:xfrm>
            <a:off x="5564075" y="4005425"/>
            <a:ext cx="369301" cy="369301"/>
          </a:xfrm>
          <a:prstGeom prst="rect">
            <a:avLst/>
          </a:prstGeom>
          <a:noFill/>
          <a:ln>
            <a:noFill/>
          </a:ln>
        </p:spPr>
      </p:pic>
      <p:sp>
        <p:nvSpPr>
          <p:cNvPr id="288" name="Google Shape;288;p19"/>
          <p:cNvSpPr txBox="1"/>
          <p:nvPr/>
        </p:nvSpPr>
        <p:spPr>
          <a:xfrm>
            <a:off x="3849975" y="962875"/>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Source Code Pro"/>
                <a:ea typeface="Source Code Pro"/>
                <a:cs typeface="Source Code Pro"/>
                <a:sym typeface="Source Code Pro"/>
              </a:rPr>
              <a:t>Upcoming Events</a:t>
            </a:r>
            <a:endParaRPr/>
          </a:p>
        </p:txBody>
      </p:sp>
      <p:sp>
        <p:nvSpPr>
          <p:cNvPr id="289" name="Google Shape;289;p19"/>
          <p:cNvSpPr/>
          <p:nvPr/>
        </p:nvSpPr>
        <p:spPr>
          <a:xfrm>
            <a:off x="3901375" y="1028725"/>
            <a:ext cx="1212900" cy="207000"/>
          </a:xfrm>
          <a:prstGeom prst="roundRect">
            <a:avLst>
              <a:gd fmla="val 16667" name="adj"/>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9"/>
          <p:cNvSpPr txBox="1"/>
          <p:nvPr/>
        </p:nvSpPr>
        <p:spPr>
          <a:xfrm>
            <a:off x="3852975" y="1200000"/>
            <a:ext cx="2316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Source Code Pro"/>
                <a:ea typeface="Source Code Pro"/>
                <a:cs typeface="Source Code Pro"/>
                <a:sym typeface="Source Code Pro"/>
              </a:rPr>
              <a:t>- </a:t>
            </a:r>
            <a:r>
              <a:rPr b="1" lang="en" sz="1000">
                <a:latin typeface="Source Code Pro"/>
                <a:ea typeface="Source Code Pro"/>
                <a:cs typeface="Source Code Pro"/>
                <a:sym typeface="Source Code Pro"/>
              </a:rPr>
              <a:t>AGSCI Panel, Nov 19</a:t>
            </a:r>
            <a:endParaRPr b="1" sz="1500"/>
          </a:p>
        </p:txBody>
      </p:sp>
      <p:sp>
        <p:nvSpPr>
          <p:cNvPr id="291" name="Google Shape;291;p19"/>
          <p:cNvSpPr/>
          <p:nvPr/>
        </p:nvSpPr>
        <p:spPr>
          <a:xfrm>
            <a:off x="3901375" y="1495725"/>
            <a:ext cx="850500" cy="207000"/>
          </a:xfrm>
          <a:prstGeom prst="roundRect">
            <a:avLst>
              <a:gd fmla="val 16667" name="adj"/>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9"/>
          <p:cNvSpPr txBox="1"/>
          <p:nvPr/>
        </p:nvSpPr>
        <p:spPr>
          <a:xfrm>
            <a:off x="3849975" y="1429875"/>
            <a:ext cx="1059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Source Code Pro"/>
                <a:ea typeface="Source Code Pro"/>
                <a:cs typeface="Source Code Pro"/>
                <a:sym typeface="Source Code Pro"/>
              </a:rPr>
              <a:t>New Events</a:t>
            </a:r>
            <a:endParaRPr b="1" sz="1500"/>
          </a:p>
        </p:txBody>
      </p:sp>
      <p:sp>
        <p:nvSpPr>
          <p:cNvPr id="293" name="Google Shape;293;p19"/>
          <p:cNvSpPr txBox="1"/>
          <p:nvPr/>
        </p:nvSpPr>
        <p:spPr>
          <a:xfrm>
            <a:off x="3857975" y="1650350"/>
            <a:ext cx="2316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Source Code Pro"/>
                <a:ea typeface="Source Code Pro"/>
                <a:cs typeface="Source Code Pro"/>
                <a:sym typeface="Source Code Pro"/>
              </a:rPr>
              <a:t>- </a:t>
            </a:r>
            <a:r>
              <a:rPr b="1" lang="en" sz="1000">
                <a:latin typeface="Source Code Pro"/>
                <a:ea typeface="Source Code Pro"/>
                <a:cs typeface="Source Code Pro"/>
                <a:sym typeface="Source Code Pro"/>
              </a:rPr>
              <a:t>HC Resume Workshop, Dec 8</a:t>
            </a:r>
            <a:endParaRPr b="1" sz="1500"/>
          </a:p>
        </p:txBody>
      </p:sp>
      <p:sp>
        <p:nvSpPr>
          <p:cNvPr id="294" name="Google Shape;294;p19"/>
          <p:cNvSpPr txBox="1"/>
          <p:nvPr/>
        </p:nvSpPr>
        <p:spPr>
          <a:xfrm>
            <a:off x="3857975" y="1826375"/>
            <a:ext cx="2316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Source Code Pro"/>
                <a:ea typeface="Source Code Pro"/>
                <a:cs typeface="Source Code Pro"/>
                <a:sym typeface="Source Code Pro"/>
              </a:rPr>
              <a:t>- </a:t>
            </a:r>
            <a:r>
              <a:rPr b="1" lang="en" sz="1000">
                <a:latin typeface="Source Code Pro"/>
                <a:ea typeface="Source Code Pro"/>
                <a:cs typeface="Source Code Pro"/>
                <a:sym typeface="Source Code Pro"/>
              </a:rPr>
              <a:t>Honors Mixer</a:t>
            </a:r>
            <a:r>
              <a:rPr b="1" lang="en" sz="1000">
                <a:latin typeface="Source Code Pro"/>
                <a:ea typeface="Source Code Pro"/>
                <a:cs typeface="Source Code Pro"/>
                <a:sym typeface="Source Code Pro"/>
              </a:rPr>
              <a:t>, Jan 12</a:t>
            </a:r>
            <a:endParaRPr b="1" sz="1500"/>
          </a:p>
        </p:txBody>
      </p:sp>
      <p:sp>
        <p:nvSpPr>
          <p:cNvPr id="295" name="Google Shape;295;p19"/>
          <p:cNvSpPr/>
          <p:nvPr/>
        </p:nvSpPr>
        <p:spPr>
          <a:xfrm>
            <a:off x="5417475" y="4016000"/>
            <a:ext cx="678300" cy="323100"/>
          </a:xfrm>
          <a:prstGeom prst="frame">
            <a:avLst>
              <a:gd fmla="val 5100" name="adj1"/>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6" name="Google Shape;296;p19"/>
          <p:cNvPicPr preferRelativeResize="0"/>
          <p:nvPr/>
        </p:nvPicPr>
        <p:blipFill>
          <a:blip r:embed="rId4">
            <a:alphaModFix/>
          </a:blip>
          <a:stretch>
            <a:fillRect/>
          </a:stretch>
        </p:blipFill>
        <p:spPr>
          <a:xfrm>
            <a:off x="4838813" y="4030238"/>
            <a:ext cx="301800" cy="291237"/>
          </a:xfrm>
          <a:prstGeom prst="rect">
            <a:avLst/>
          </a:prstGeom>
          <a:noFill/>
          <a:ln>
            <a:noFill/>
          </a:ln>
        </p:spPr>
      </p:pic>
      <p:pic>
        <p:nvPicPr>
          <p:cNvPr id="297" name="Google Shape;297;p19"/>
          <p:cNvPicPr preferRelativeResize="0"/>
          <p:nvPr/>
        </p:nvPicPr>
        <p:blipFill>
          <a:blip r:embed="rId5">
            <a:alphaModFix/>
          </a:blip>
          <a:stretch>
            <a:fillRect/>
          </a:stretch>
        </p:blipFill>
        <p:spPr>
          <a:xfrm flipH="1">
            <a:off x="4053467" y="3985792"/>
            <a:ext cx="369301" cy="369291"/>
          </a:xfrm>
          <a:prstGeom prst="rect">
            <a:avLst/>
          </a:prstGeom>
          <a:noFill/>
          <a:ln>
            <a:noFill/>
          </a:ln>
        </p:spPr>
      </p:pic>
      <p:sp>
        <p:nvSpPr>
          <p:cNvPr id="298" name="Google Shape;298;p19"/>
          <p:cNvSpPr/>
          <p:nvPr/>
        </p:nvSpPr>
        <p:spPr>
          <a:xfrm>
            <a:off x="3915750" y="2129550"/>
            <a:ext cx="1212900" cy="207000"/>
          </a:xfrm>
          <a:prstGeom prst="roundRect">
            <a:avLst>
              <a:gd fmla="val 16667" name="adj"/>
            </a:avLst>
          </a:prstGeom>
          <a:solidFill>
            <a:schemeClr val="l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9"/>
          <p:cNvSpPr txBox="1"/>
          <p:nvPr/>
        </p:nvSpPr>
        <p:spPr>
          <a:xfrm>
            <a:off x="3857975" y="2063700"/>
            <a:ext cx="1728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Source Code Pro"/>
                <a:ea typeface="Source Code Pro"/>
                <a:cs typeface="Source Code Pro"/>
                <a:sym typeface="Source Code Pro"/>
              </a:rPr>
              <a:t>Canceled Events</a:t>
            </a:r>
            <a:endParaRPr b="1" sz="1000">
              <a:latin typeface="Source Code Pro"/>
              <a:ea typeface="Source Code Pro"/>
              <a:cs typeface="Source Code Pro"/>
              <a:sym typeface="Source Code Pro"/>
            </a:endParaRPr>
          </a:p>
        </p:txBody>
      </p:sp>
      <p:sp>
        <p:nvSpPr>
          <p:cNvPr id="300" name="Google Shape;300;p19"/>
          <p:cNvSpPr txBox="1"/>
          <p:nvPr/>
        </p:nvSpPr>
        <p:spPr>
          <a:xfrm>
            <a:off x="3857975" y="2313600"/>
            <a:ext cx="2316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Source Code Pro"/>
                <a:ea typeface="Source Code Pro"/>
                <a:cs typeface="Source Code Pro"/>
                <a:sym typeface="Source Code Pro"/>
              </a:rPr>
              <a:t>- MU Picnic, Jan 14</a:t>
            </a:r>
            <a:endParaRPr b="1" sz="1500"/>
          </a:p>
        </p:txBody>
      </p:sp>
      <p:pic>
        <p:nvPicPr>
          <p:cNvPr descr="Portrait-oriented black smaptphone" id="301" name="Google Shape;301;p19"/>
          <p:cNvPicPr preferRelativeResize="0"/>
          <p:nvPr/>
        </p:nvPicPr>
        <p:blipFill>
          <a:blip r:embed="rId6">
            <a:alphaModFix/>
          </a:blip>
          <a:stretch>
            <a:fillRect/>
          </a:stretch>
        </p:blipFill>
        <p:spPr>
          <a:xfrm>
            <a:off x="3722575" y="296225"/>
            <a:ext cx="2581224" cy="4551051"/>
          </a:xfrm>
          <a:prstGeom prst="rect">
            <a:avLst/>
          </a:prstGeom>
          <a:noFill/>
          <a:ln>
            <a:noFill/>
          </a:ln>
        </p:spPr>
      </p:pic>
      <p:sp>
        <p:nvSpPr>
          <p:cNvPr id="302" name="Google Shape;302;p19"/>
          <p:cNvSpPr txBox="1"/>
          <p:nvPr/>
        </p:nvSpPr>
        <p:spPr>
          <a:xfrm>
            <a:off x="6197825" y="2129550"/>
            <a:ext cx="1583700" cy="9543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SzPts val="1000"/>
              <a:buFont typeface="Source Code Pro"/>
              <a:buChar char="-"/>
            </a:pPr>
            <a:r>
              <a:rPr lang="en" sz="1000">
                <a:latin typeface="Source Code Pro"/>
                <a:ea typeface="Source Code Pro"/>
                <a:cs typeface="Source Code Pro"/>
                <a:sym typeface="Source Code Pro"/>
              </a:rPr>
              <a:t>Events would also show as canceled on the </a:t>
            </a:r>
            <a:r>
              <a:rPr lang="en" sz="1000">
                <a:latin typeface="Source Code Pro"/>
                <a:ea typeface="Source Code Pro"/>
                <a:cs typeface="Source Code Pro"/>
                <a:sym typeface="Source Code Pro"/>
              </a:rPr>
              <a:t>calendar</a:t>
            </a:r>
            <a:r>
              <a:rPr lang="en" sz="1000">
                <a:latin typeface="Source Code Pro"/>
                <a:ea typeface="Source Code Pro"/>
                <a:cs typeface="Source Code Pro"/>
                <a:sym typeface="Source Code Pro"/>
              </a:rPr>
              <a:t> tab</a:t>
            </a:r>
            <a:endParaRPr sz="1000">
              <a:latin typeface="Source Code Pro"/>
              <a:ea typeface="Source Code Pro"/>
              <a:cs typeface="Source Code Pro"/>
              <a:sym typeface="Source Code Pr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0"/>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Contact</a:t>
            </a:r>
            <a:endParaRPr/>
          </a:p>
        </p:txBody>
      </p:sp>
      <p:sp>
        <p:nvSpPr>
          <p:cNvPr id="308" name="Google Shape;308;p20"/>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Benjamin Hutkoff</a:t>
            </a:r>
            <a:endParaRPr b="1" sz="1400"/>
          </a:p>
          <a:p>
            <a:pPr indent="0" lvl="0" marL="0" rtl="0" algn="l">
              <a:spcBef>
                <a:spcPts val="0"/>
              </a:spcBef>
              <a:spcAft>
                <a:spcPts val="0"/>
              </a:spcAft>
              <a:buNone/>
            </a:pPr>
            <a:r>
              <a:rPr lang="en" sz="1400"/>
              <a:t>hutkoffb@oregonstate.edu</a:t>
            </a:r>
            <a:endParaRPr sz="1400"/>
          </a:p>
          <a:p>
            <a:pPr indent="0" lvl="0" marL="0" rtl="0" algn="l">
              <a:spcBef>
                <a:spcPts val="0"/>
              </a:spcBef>
              <a:spcAft>
                <a:spcPts val="0"/>
              </a:spcAft>
              <a:buNone/>
            </a:pPr>
            <a:r>
              <a:t/>
            </a:r>
            <a:endParaRPr sz="1400"/>
          </a:p>
        </p:txBody>
      </p:sp>
      <p:pic>
        <p:nvPicPr>
          <p:cNvPr descr="Upward shot of Golden Gate Bridge against blue sky" id="309" name="Google Shape;309;p20"/>
          <p:cNvPicPr preferRelativeResize="0"/>
          <p:nvPr/>
        </p:nvPicPr>
        <p:blipFill rotWithShape="1">
          <a:blip r:embed="rId3">
            <a:alphaModFix/>
          </a:blip>
          <a:srcRect b="0" l="19071" r="4853" t="9"/>
          <a:stretch/>
        </p:blipFill>
        <p:spPr>
          <a:xfrm>
            <a:off x="3274676" y="0"/>
            <a:ext cx="5869325" cy="514350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1"/>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Visuals Page For Pasting</a:t>
            </a:r>
            <a:endParaRPr/>
          </a:p>
        </p:txBody>
      </p:sp>
      <p:sp>
        <p:nvSpPr>
          <p:cNvPr id="315" name="Google Shape;315;p21"/>
          <p:cNvSpPr txBox="1"/>
          <p:nvPr>
            <p:ph idx="1" type="body"/>
          </p:nvPr>
        </p:nvSpPr>
        <p:spPr>
          <a:xfrm>
            <a:off x="311700" y="1585378"/>
            <a:ext cx="2808000" cy="615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Simply here for access.</a:t>
            </a:r>
            <a:endParaRPr/>
          </a:p>
        </p:txBody>
      </p:sp>
      <p:pic>
        <p:nvPicPr>
          <p:cNvPr descr="Open Chromebook laptop computer" id="316" name="Google Shape;316;p21"/>
          <p:cNvPicPr preferRelativeResize="0"/>
          <p:nvPr/>
        </p:nvPicPr>
        <p:blipFill>
          <a:blip r:embed="rId3">
            <a:alphaModFix/>
          </a:blip>
          <a:stretch>
            <a:fillRect/>
          </a:stretch>
        </p:blipFill>
        <p:spPr>
          <a:xfrm>
            <a:off x="3452975" y="697325"/>
            <a:ext cx="5591976" cy="3316000"/>
          </a:xfrm>
          <a:prstGeom prst="rect">
            <a:avLst/>
          </a:prstGeom>
          <a:noFill/>
          <a:ln>
            <a:noFill/>
          </a:ln>
        </p:spPr>
      </p:pic>
      <p:pic>
        <p:nvPicPr>
          <p:cNvPr descr="Sample wireframe for desktop application" id="317" name="Google Shape;317;p21"/>
          <p:cNvPicPr preferRelativeResize="0"/>
          <p:nvPr/>
        </p:nvPicPr>
        <p:blipFill rotWithShape="1">
          <a:blip r:embed="rId4">
            <a:alphaModFix/>
          </a:blip>
          <a:srcRect b="24800" l="0" r="0" t="0"/>
          <a:stretch/>
        </p:blipFill>
        <p:spPr>
          <a:xfrm>
            <a:off x="4131700" y="978250"/>
            <a:ext cx="4142049" cy="2335949"/>
          </a:xfrm>
          <a:prstGeom prst="rect">
            <a:avLst/>
          </a:prstGeom>
          <a:noFill/>
          <a:ln>
            <a:noFill/>
          </a:ln>
        </p:spPr>
      </p:pic>
      <p:pic>
        <p:nvPicPr>
          <p:cNvPr descr="Portrait-oriented black smaptphone" id="318" name="Google Shape;318;p21"/>
          <p:cNvPicPr preferRelativeResize="0"/>
          <p:nvPr/>
        </p:nvPicPr>
        <p:blipFill>
          <a:blip r:embed="rId5">
            <a:alphaModFix/>
          </a:blip>
          <a:stretch>
            <a:fillRect/>
          </a:stretch>
        </p:blipFill>
        <p:spPr>
          <a:xfrm>
            <a:off x="7188601" y="1585375"/>
            <a:ext cx="1675825" cy="3291298"/>
          </a:xfrm>
          <a:prstGeom prst="rect">
            <a:avLst/>
          </a:prstGeom>
          <a:noFill/>
          <a:ln>
            <a:noFill/>
          </a:ln>
        </p:spPr>
      </p:pic>
      <p:pic>
        <p:nvPicPr>
          <p:cNvPr descr="Sample wireframe for mobile application" id="319" name="Google Shape;319;p21"/>
          <p:cNvPicPr preferRelativeResize="0"/>
          <p:nvPr/>
        </p:nvPicPr>
        <p:blipFill>
          <a:blip r:embed="rId6">
            <a:alphaModFix/>
          </a:blip>
          <a:stretch>
            <a:fillRect/>
          </a:stretch>
        </p:blipFill>
        <p:spPr>
          <a:xfrm>
            <a:off x="7269175" y="1858795"/>
            <a:ext cx="1514675" cy="2692755"/>
          </a:xfrm>
          <a:prstGeom prst="rect">
            <a:avLst/>
          </a:prstGeom>
          <a:noFill/>
          <a:ln>
            <a:noFill/>
          </a:ln>
        </p:spPr>
      </p:pic>
      <p:sp>
        <p:nvSpPr>
          <p:cNvPr id="320" name="Google Shape;320;p21"/>
          <p:cNvSpPr/>
          <p:nvPr/>
        </p:nvSpPr>
        <p:spPr>
          <a:xfrm>
            <a:off x="5699875" y="4288500"/>
            <a:ext cx="819300" cy="207000"/>
          </a:xfrm>
          <a:prstGeom prst="roundRect">
            <a:avLst>
              <a:gd fmla="val 16667" name="adj"/>
            </a:avLst>
          </a:prstGeom>
          <a:solidFill>
            <a:schemeClr val="l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1"/>
          <p:cNvSpPr txBox="1"/>
          <p:nvPr/>
        </p:nvSpPr>
        <p:spPr>
          <a:xfrm>
            <a:off x="5699875" y="4215000"/>
            <a:ext cx="1068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Source Code Pro"/>
                <a:ea typeface="Source Code Pro"/>
                <a:cs typeface="Source Code Pro"/>
                <a:sym typeface="Source Code Pro"/>
              </a:rPr>
              <a:t>Register</a:t>
            </a:r>
            <a:endParaRPr b="1" sz="1100">
              <a:latin typeface="Source Code Pro"/>
              <a:ea typeface="Source Code Pro"/>
              <a:cs typeface="Source Code Pro"/>
              <a:sym typeface="Source Code Pro"/>
            </a:endParaRPr>
          </a:p>
        </p:txBody>
      </p:sp>
      <p:sp>
        <p:nvSpPr>
          <p:cNvPr id="322" name="Google Shape;322;p21"/>
          <p:cNvSpPr/>
          <p:nvPr/>
        </p:nvSpPr>
        <p:spPr>
          <a:xfrm>
            <a:off x="5079350" y="4288500"/>
            <a:ext cx="485700" cy="207000"/>
          </a:xfrm>
          <a:prstGeom prst="roundRect">
            <a:avLst>
              <a:gd fmla="val 16667" name="adj"/>
            </a:avLst>
          </a:prstGeom>
          <a:solidFill>
            <a:schemeClr val="l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1"/>
          <p:cNvSpPr txBox="1"/>
          <p:nvPr/>
        </p:nvSpPr>
        <p:spPr>
          <a:xfrm>
            <a:off x="5039425" y="4215000"/>
            <a:ext cx="485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Source Code Pro"/>
                <a:ea typeface="Source Code Pro"/>
                <a:cs typeface="Source Code Pro"/>
                <a:sym typeface="Source Code Pro"/>
              </a:rPr>
              <a:t>213</a:t>
            </a:r>
            <a:endParaRPr b="1" sz="1100">
              <a:latin typeface="Source Code Pro"/>
              <a:ea typeface="Source Code Pro"/>
              <a:cs typeface="Source Code Pro"/>
              <a:sym typeface="Source Code Pro"/>
            </a:endParaRPr>
          </a:p>
        </p:txBody>
      </p:sp>
      <p:sp>
        <p:nvSpPr>
          <p:cNvPr id="324" name="Google Shape;324;p21"/>
          <p:cNvSpPr/>
          <p:nvPr/>
        </p:nvSpPr>
        <p:spPr>
          <a:xfrm>
            <a:off x="5420175" y="4328902"/>
            <a:ext cx="63900" cy="507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1"/>
          <p:cNvSpPr/>
          <p:nvPr/>
        </p:nvSpPr>
        <p:spPr>
          <a:xfrm>
            <a:off x="5420175" y="4398000"/>
            <a:ext cx="63900" cy="97500"/>
          </a:xfrm>
          <a:prstGeom prst="roundRect">
            <a:avLst>
              <a:gd fmla="val 16667" name="adj"/>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6" name="Google Shape;326;p21"/>
          <p:cNvPicPr preferRelativeResize="0"/>
          <p:nvPr/>
        </p:nvPicPr>
        <p:blipFill>
          <a:blip r:embed="rId7">
            <a:alphaModFix/>
          </a:blip>
          <a:stretch>
            <a:fillRect/>
          </a:stretch>
        </p:blipFill>
        <p:spPr>
          <a:xfrm>
            <a:off x="2357625" y="4224525"/>
            <a:ext cx="2316299" cy="334950"/>
          </a:xfrm>
          <a:prstGeom prst="rect">
            <a:avLst/>
          </a:prstGeom>
          <a:noFill/>
          <a:ln>
            <a:noFill/>
          </a:ln>
        </p:spPr>
      </p:pic>
      <p:sp>
        <p:nvSpPr>
          <p:cNvPr id="327" name="Google Shape;327;p21"/>
          <p:cNvSpPr/>
          <p:nvPr/>
        </p:nvSpPr>
        <p:spPr>
          <a:xfrm>
            <a:off x="4353325" y="4252650"/>
            <a:ext cx="301800" cy="278700"/>
          </a:xfrm>
          <a:prstGeom prst="rect">
            <a:avLst/>
          </a:prstGeom>
          <a:solidFill>
            <a:srgbClr val="EFEFEF"/>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8" name="Google Shape;328;p21"/>
          <p:cNvPicPr preferRelativeResize="0"/>
          <p:nvPr/>
        </p:nvPicPr>
        <p:blipFill>
          <a:blip r:embed="rId8">
            <a:alphaModFix/>
          </a:blip>
          <a:stretch>
            <a:fillRect/>
          </a:stretch>
        </p:blipFill>
        <p:spPr>
          <a:xfrm>
            <a:off x="4353325" y="4241100"/>
            <a:ext cx="301800" cy="301800"/>
          </a:xfrm>
          <a:prstGeom prst="rect">
            <a:avLst/>
          </a:prstGeom>
          <a:noFill/>
          <a:ln>
            <a:noFill/>
          </a:ln>
        </p:spPr>
      </p:pic>
      <p:pic>
        <p:nvPicPr>
          <p:cNvPr id="329" name="Google Shape;329;p21"/>
          <p:cNvPicPr preferRelativeResize="0"/>
          <p:nvPr/>
        </p:nvPicPr>
        <p:blipFill>
          <a:blip r:embed="rId9">
            <a:alphaModFix/>
          </a:blip>
          <a:stretch>
            <a:fillRect/>
          </a:stretch>
        </p:blipFill>
        <p:spPr>
          <a:xfrm>
            <a:off x="4068825" y="4244780"/>
            <a:ext cx="301800" cy="29444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dern Writer">
  <a:themeElements>
    <a:clrScheme name="Modern Writer">
      <a:dk1>
        <a:srgbClr val="FF5D00"/>
      </a:dk1>
      <a:lt1>
        <a:srgbClr val="FFFFFF"/>
      </a:lt1>
      <a:dk2>
        <a:srgbClr val="424242"/>
      </a:dk2>
      <a:lt2>
        <a:srgbClr val="999999"/>
      </a:lt2>
      <a:accent1>
        <a:srgbClr val="FF7438"/>
      </a:accent1>
      <a:accent2>
        <a:srgbClr val="673AB7"/>
      </a:accent2>
      <a:accent3>
        <a:srgbClr val="9C26B0"/>
      </a:accent3>
      <a:accent4>
        <a:srgbClr val="DF3B00"/>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